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6" r:id="rId6"/>
    <p:sldId id="265" r:id="rId7"/>
    <p:sldId id="267" r:id="rId8"/>
    <p:sldId id="262" r:id="rId9"/>
    <p:sldId id="263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C81DA-347B-4D85-A46D-2C7E69D9D368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05BC5-0552-4308-9A0E-86F332849915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20" name="ตัวยึด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60CEDC7-F374-48D4-962F-3121BAD9EBB0}" type="datetimeFigureOut">
              <a:rPr lang="th-TH" smtClean="0"/>
              <a:pPr/>
              <a:t>11/06/57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B659556-0A00-4909-B664-98780F28E5A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143008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th-TH" sz="5400" b="1" dirty="0" smtClean="0">
                <a:effectLst/>
                <a:latin typeface="TH SarabunIT๙" pitchFamily="34" charset="-34"/>
                <a:cs typeface="TH SarabunIT๙" pitchFamily="34" charset="-34"/>
              </a:rPr>
              <a:t>การผ่าตัดส่องกล้องข้อไหล่และข้อเข่า</a:t>
            </a:r>
            <a:endParaRPr lang="th-TH" sz="5400" b="1" dirty="0"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6" name="รูปภาพ 2" descr="IMG_3035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28" y="2000240"/>
            <a:ext cx="2000264" cy="13509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รูปภาพ 5" descr="IMG_305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2264" y="2000240"/>
            <a:ext cx="1357322" cy="18097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รูปภาพ 1" descr="IMG_303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0298" y="3714752"/>
            <a:ext cx="2500330" cy="16779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รูปภาพ 4" descr="IMG_3103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29190" y="3929066"/>
            <a:ext cx="2071702" cy="14271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รูปภาพ 0" descr="IMG_3009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28992" y="1857364"/>
            <a:ext cx="2928958" cy="1945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ชื่อเรื่อง 1"/>
          <p:cNvSpPr txBox="1">
            <a:spLocks/>
          </p:cNvSpPr>
          <p:nvPr/>
        </p:nvSpPr>
        <p:spPr>
          <a:xfrm>
            <a:off x="785786" y="5857892"/>
            <a:ext cx="7772400" cy="785818"/>
          </a:xfrm>
          <a:prstGeom prst="rect">
            <a:avLst/>
          </a:prstGeom>
          <a:noFill/>
        </p:spPr>
        <p:txBody>
          <a:bodyPr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H SarabunIT๙" pitchFamily="34" charset="-34"/>
                <a:ea typeface="+mj-ea"/>
                <a:cs typeface="TH SarabunIT๙" pitchFamily="34" charset="-34"/>
              </a:rPr>
              <a:t>					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H SarabunIT๙" pitchFamily="34" charset="-34"/>
                <a:ea typeface="+mj-ea"/>
                <a:cs typeface="TH SarabunIT๙" pitchFamily="34" charset="-34"/>
              </a:rPr>
              <a:t>โรงพยาบาลราช</a:t>
            </a:r>
            <a:r>
              <a:rPr kumimoji="0" lang="th-TH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H SarabunIT๙" pitchFamily="34" charset="-34"/>
                <a:ea typeface="+mj-ea"/>
                <a:cs typeface="TH SarabunIT๙" pitchFamily="34" charset="-34"/>
              </a:rPr>
              <a:t>พิพัฒน</a:t>
            </a:r>
            <a:r>
              <a:rPr lang="th-TH" sz="2000" b="1" dirty="0" smtClean="0">
                <a:solidFill>
                  <a:schemeClr val="tx2">
                    <a:satMod val="130000"/>
                  </a:schemeClr>
                </a:solidFill>
                <a:latin typeface="TH SarabunIT๙" pitchFamily="34" charset="-34"/>
                <a:ea typeface="+mj-ea"/>
                <a:cs typeface="TH SarabunIT๙" pitchFamily="34" charset="-34"/>
              </a:rPr>
              <a:t>์</a:t>
            </a:r>
            <a:br>
              <a:rPr lang="th-TH" sz="2000" b="1" dirty="0" smtClean="0">
                <a:solidFill>
                  <a:schemeClr val="tx2">
                    <a:satMod val="130000"/>
                  </a:schemeClr>
                </a:solidFill>
                <a:latin typeface="TH SarabunIT๙" pitchFamily="34" charset="-34"/>
                <a:ea typeface="+mj-ea"/>
                <a:cs typeface="TH SarabunIT๙" pitchFamily="34" charset="-34"/>
              </a:rPr>
            </a:br>
            <a:r>
              <a:rPr lang="th-TH" sz="2000" b="1" dirty="0" smtClean="0">
                <a:solidFill>
                  <a:schemeClr val="tx2">
                    <a:satMod val="130000"/>
                  </a:schemeClr>
                </a:solidFill>
                <a:latin typeface="TH SarabunIT๙" pitchFamily="34" charset="-34"/>
                <a:ea typeface="+mj-ea"/>
                <a:cs typeface="TH SarabunIT๙" pitchFamily="34" charset="-34"/>
              </a:rPr>
              <a:t>					สังกัดสำนักการแพทย์ กรุงเทพมหานคร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H SarabunIT๙" pitchFamily="34" charset="-34"/>
              <a:ea typeface="+mj-ea"/>
              <a:cs typeface="TH SarabunIT๙" pitchFamily="34" charset="-34"/>
            </a:endParaRPr>
          </a:p>
        </p:txBody>
      </p:sp>
      <p:pic>
        <p:nvPicPr>
          <p:cNvPr id="13" name="รูปภาพ 12" descr="C:\Users\Acer\Desktop\งานหน้าจอ\แผ่นพับ\โลโก้\Logo รพร(ไดคัท).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5929330"/>
            <a:ext cx="71438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00100" y="1142984"/>
            <a:ext cx="7572428" cy="5105416"/>
          </a:xfrm>
        </p:spPr>
        <p:txBody>
          <a:bodyPr>
            <a:normAutofit fontScale="85000" lnSpcReduction="20000"/>
          </a:bodyPr>
          <a:lstStyle/>
          <a:p>
            <a:pPr algn="thaiDist">
              <a:buFont typeface="Arial" pitchFamily="34" charset="0"/>
              <a:buChar char="•"/>
            </a:pPr>
            <a:r>
              <a:rPr lang="th-TH" sz="4400" b="1" dirty="0" smtClean="0">
                <a:latin typeface="TH SarabunIT๙" pitchFamily="34" charset="-34"/>
                <a:cs typeface="TH SarabunIT๙" pitchFamily="34" charset="-34"/>
              </a:rPr>
              <a:t>      </a:t>
            </a:r>
            <a:r>
              <a:rPr lang="th-TH" sz="5600" b="1" dirty="0" smtClean="0">
                <a:latin typeface="TH SarabunIT๙" pitchFamily="34" charset="-34"/>
                <a:cs typeface="TH SarabunIT๙" pitchFamily="34" charset="-34"/>
              </a:rPr>
              <a:t>ในปัจจุบันการผ่าตัดบริเวณข้อไหล่และ</a:t>
            </a:r>
            <a:br>
              <a:rPr lang="th-TH" sz="5600" b="1" dirty="0" smtClean="0">
                <a:latin typeface="TH SarabunIT๙" pitchFamily="34" charset="-34"/>
                <a:cs typeface="TH SarabunIT๙" pitchFamily="34" charset="-34"/>
              </a:rPr>
            </a:br>
            <a:r>
              <a:rPr lang="th-TH" sz="5600" b="1" dirty="0" smtClean="0">
                <a:latin typeface="TH SarabunIT๙" pitchFamily="34" charset="-34"/>
                <a:cs typeface="TH SarabunIT๙" pitchFamily="34" charset="-34"/>
              </a:rPr>
              <a:t>ข้อเข่า ได้ถูกพัฒนาเทคนิคให้สามารถผ่าตัดผ่านกล้อง</a:t>
            </a:r>
            <a:r>
              <a:rPr lang="en-US" sz="5600" b="1" dirty="0" smtClean="0">
                <a:latin typeface="TH SarabunIT๙" pitchFamily="34" charset="-34"/>
                <a:cs typeface="TH SarabunIT๙" pitchFamily="34" charset="-34"/>
              </a:rPr>
              <a:t>(Arthroscopy)</a:t>
            </a:r>
            <a:r>
              <a:rPr lang="th-TH" sz="5600" b="1" dirty="0" smtClean="0">
                <a:latin typeface="TH SarabunIT๙" pitchFamily="34" charset="-34"/>
                <a:cs typeface="TH SarabunIT๙" pitchFamily="34" charset="-34"/>
              </a:rPr>
              <a:t> ทำให้ความเจ็บปวดจากการผ่าตัดน้อยลง ระยะเวลาการนอนโรงพยาบาลสั้นลงและสามารถกลับไปใช้ชีวิตประจำวันหรือ</a:t>
            </a:r>
            <a:br>
              <a:rPr lang="th-TH" sz="5600" b="1" dirty="0" smtClean="0">
                <a:latin typeface="TH SarabunIT๙" pitchFamily="34" charset="-34"/>
                <a:cs typeface="TH SarabunIT๙" pitchFamily="34" charset="-34"/>
              </a:rPr>
            </a:br>
            <a:r>
              <a:rPr lang="th-TH" sz="5600" b="1" dirty="0" smtClean="0">
                <a:latin typeface="TH SarabunIT๙" pitchFamily="34" charset="-34"/>
                <a:cs typeface="TH SarabunIT๙" pitchFamily="34" charset="-34"/>
              </a:rPr>
              <a:t>เล่นกีฬาได้เร็วขึ้น โดยมีแผลผ่าตัดประมาณ </a:t>
            </a:r>
            <a:r>
              <a:rPr lang="de-DE" sz="5600" b="1" dirty="0" smtClean="0"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en-US" sz="5600" b="1" dirty="0" smtClean="0">
                <a:latin typeface="TH SarabunIT๙" pitchFamily="34" charset="-34"/>
                <a:cs typeface="TH SarabunIT๙" pitchFamily="34" charset="-34"/>
              </a:rPr>
              <a:t>-6 </a:t>
            </a:r>
            <a:r>
              <a:rPr lang="th-TH" sz="5600" b="1" dirty="0" smtClean="0">
                <a:latin typeface="TH SarabunIT๙" pitchFamily="34" charset="-34"/>
                <a:cs typeface="TH SarabunIT๙" pitchFamily="34" charset="-34"/>
              </a:rPr>
              <a:t>แผลเท่านั้น</a:t>
            </a:r>
            <a:endParaRPr lang="th-TH" sz="5600" b="1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b="1" dirty="0" smtClean="0">
                <a:latin typeface="TH SarabunIT๙" pitchFamily="34" charset="-34"/>
                <a:cs typeface="TH SarabunIT๙" pitchFamily="34" charset="-34"/>
              </a:rPr>
              <a:t>การผ่าตัดส่องกล้องที่หัวไหล่</a:t>
            </a:r>
            <a:endParaRPr lang="th-TH" sz="5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071670" y="1428736"/>
            <a:ext cx="500066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642926"/>
            <a:ext cx="7498080" cy="1143000"/>
          </a:xfrm>
        </p:spPr>
        <p:txBody>
          <a:bodyPr>
            <a:noAutofit/>
          </a:bodyPr>
          <a:lstStyle/>
          <a:p>
            <a:r>
              <a:rPr lang="th-TH" sz="5400" b="1" dirty="0" smtClean="0">
                <a:latin typeface="TH SarabunIT๙" pitchFamily="34" charset="-34"/>
                <a:cs typeface="TH SarabunIT๙" pitchFamily="34" charset="-34"/>
              </a:rPr>
              <a:t>การผ่าตัดส่องกล่องเพื่อตัดเส้นเอ็น</a:t>
            </a:r>
            <a:br>
              <a:rPr lang="th-TH" sz="5400" b="1" dirty="0" smtClean="0">
                <a:latin typeface="TH SarabunIT๙" pitchFamily="34" charset="-34"/>
                <a:cs typeface="TH SarabunIT๙" pitchFamily="34" charset="-34"/>
              </a:rPr>
            </a:br>
            <a:r>
              <a:rPr lang="th-TH" sz="5400" b="1" dirty="0" err="1" smtClean="0">
                <a:latin typeface="TH SarabunIT๙" pitchFamily="34" charset="-34"/>
                <a:cs typeface="TH SarabunIT๙" pitchFamily="34" charset="-34"/>
              </a:rPr>
              <a:t>ไบเซปส์</a:t>
            </a:r>
            <a:r>
              <a:rPr lang="en-US" sz="5400" b="1" dirty="0" smtClean="0">
                <a:latin typeface="TH SarabunIT๙" pitchFamily="34" charset="-34"/>
                <a:cs typeface="TH SarabunIT๙" pitchFamily="34" charset="-34"/>
              </a:rPr>
              <a:t>(Biceps)</a:t>
            </a:r>
            <a:r>
              <a:rPr lang="th-TH" sz="5400" b="1" dirty="0" smtClean="0">
                <a:latin typeface="TH SarabunIT๙" pitchFamily="34" charset="-34"/>
                <a:cs typeface="TH SarabunIT๙" pitchFamily="34" charset="-34"/>
              </a:rPr>
              <a:t>ที่หัวไหล่</a:t>
            </a:r>
            <a:endParaRPr lang="th-TH" sz="5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027" name="Picture 3" descr="D:\Khanittha\แอนจ้า-งาน\โครงการ\โครง ตัวชี้วัด 4.1 หมอสุธี\Shoulder scope\IMG_30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337190"/>
            <a:ext cx="3071834" cy="3020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D:\Khanittha\แอนจ้า-งาน\โครงการ\โครง ตัวชี้วัด 4.1 หมอสุธี\Shoulder scope\IMG_3065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5946" y="1980570"/>
            <a:ext cx="3953936" cy="2734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9" name="Picture 5" descr="D:\Khanittha\แอนจ้า-งาน\โครงการ\โครง ตัวชี้วัด 4.1 หมอสุธี\Shoulder scope\IMG_3104 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817202"/>
            <a:ext cx="2343230" cy="268363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30" name="Picture 6" descr="C:\Users\Acer\Desktop\ครั้งที่ 2 25 มี.ค. 57\IMG_3667 cop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6946" y="4195148"/>
            <a:ext cx="242394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TH SarabunIT๙" pitchFamily="34" charset="-34"/>
                <a:cs typeface="TH SarabunIT๙" pitchFamily="34" charset="-34"/>
              </a:rPr>
              <a:t>arthroscopic biceps </a:t>
            </a:r>
            <a:r>
              <a:rPr lang="en-US" sz="5400" b="1" dirty="0" err="1" smtClean="0">
                <a:latin typeface="TH SarabunIT๙" pitchFamily="34" charset="-34"/>
                <a:cs typeface="TH SarabunIT๙" pitchFamily="34" charset="-34"/>
              </a:rPr>
              <a:t>tenotomy</a:t>
            </a:r>
            <a:endParaRPr lang="th-TH" sz="5400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785786" y="1500174"/>
            <a:ext cx="8143932" cy="4800600"/>
          </a:xfrm>
        </p:spPr>
        <p:txBody>
          <a:bodyPr>
            <a:noAutofit/>
          </a:bodyPr>
          <a:lstStyle/>
          <a:p>
            <a:pPr algn="thaiDist"/>
            <a:r>
              <a:rPr lang="th-TH" sz="3400" dirty="0" smtClean="0">
                <a:latin typeface="TH SarabunIT๙" pitchFamily="34" charset="-34"/>
                <a:cs typeface="TH SarabunIT๙" pitchFamily="34" charset="-34"/>
              </a:rPr>
              <a:t>การผ่าตัดส่องกล้องเพื่อผ่าตัดเส้นเอ็น </a:t>
            </a:r>
            <a:r>
              <a:rPr lang="en-US" sz="3400" dirty="0" smtClean="0">
                <a:latin typeface="TH SarabunIT๙" pitchFamily="34" charset="-34"/>
                <a:cs typeface="TH SarabunIT๙" pitchFamily="34" charset="-34"/>
              </a:rPr>
              <a:t>long head of biceps tendon </a:t>
            </a:r>
            <a:r>
              <a:rPr lang="th-TH" sz="3400" dirty="0" smtClean="0">
                <a:latin typeface="TH SarabunIT๙" pitchFamily="34" charset="-34"/>
                <a:cs typeface="TH SarabunIT๙" pitchFamily="34" charset="-34"/>
              </a:rPr>
              <a:t>โดยเส้นเอ็น </a:t>
            </a:r>
            <a:r>
              <a:rPr lang="en-US" sz="3400" dirty="0" smtClean="0">
                <a:latin typeface="TH SarabunIT๙" pitchFamily="34" charset="-34"/>
                <a:cs typeface="TH SarabunIT๙" pitchFamily="34" charset="-34"/>
              </a:rPr>
              <a:t>long head of biceps tendon </a:t>
            </a:r>
            <a:r>
              <a:rPr lang="th-TH" sz="3400" dirty="0" smtClean="0">
                <a:latin typeface="TH SarabunIT๙" pitchFamily="34" charset="-34"/>
                <a:cs typeface="TH SarabunIT๙" pitchFamily="34" charset="-34"/>
              </a:rPr>
              <a:t>เป็นเส้นเอ็น</a:t>
            </a:r>
            <a:r>
              <a:rPr lang="th-TH" sz="3400" spc="-90" dirty="0" smtClean="0">
                <a:latin typeface="TH SarabunIT๙" pitchFamily="34" charset="-34"/>
                <a:cs typeface="TH SarabunIT๙" pitchFamily="34" charset="-34"/>
              </a:rPr>
              <a:t>ที่เป็นสาเหตุของการปวดไหล่ที่สำคัญ เมื่ออักเสบ, ฉีกขาด มักจะทำให้</a:t>
            </a:r>
            <a:r>
              <a:rPr lang="th-TH" sz="3400" dirty="0" smtClean="0">
                <a:latin typeface="TH SarabunIT๙" pitchFamily="34" charset="-34"/>
                <a:cs typeface="TH SarabunIT๙" pitchFamily="34" charset="-34"/>
              </a:rPr>
              <a:t>ผู้ป่วยปวดไหล่มาก ไม่สามารถประกอบกิจวัตรประจำวันต่างๆ ได้</a:t>
            </a:r>
            <a:endParaRPr lang="en-US" sz="3400" dirty="0" smtClean="0"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3400" dirty="0" smtClean="0">
                <a:latin typeface="TH SarabunIT๙" pitchFamily="34" charset="-34"/>
                <a:cs typeface="TH SarabunIT๙" pitchFamily="34" charset="-34"/>
              </a:rPr>
              <a:t>การตัดเส้นเอ็น </a:t>
            </a:r>
            <a:r>
              <a:rPr lang="en-US" sz="3400" dirty="0" smtClean="0">
                <a:latin typeface="TH SarabunIT๙" pitchFamily="34" charset="-34"/>
                <a:cs typeface="TH SarabunIT๙" pitchFamily="34" charset="-34"/>
              </a:rPr>
              <a:t>long head of biceps tendon </a:t>
            </a:r>
            <a:r>
              <a:rPr lang="th-TH" sz="3400" dirty="0" smtClean="0">
                <a:latin typeface="TH SarabunIT๙" pitchFamily="34" charset="-34"/>
                <a:cs typeface="TH SarabunIT๙" pitchFamily="34" charset="-34"/>
              </a:rPr>
              <a:t>จะไม่ทำให้กำลังหรือความสามารถของไหล่และข้อศอกลดลง เนื่องจากร่างกายยังมี</a:t>
            </a:r>
            <a:r>
              <a:rPr lang="th-TH" sz="3400" spc="-100" dirty="0" smtClean="0">
                <a:latin typeface="TH SarabunIT๙" pitchFamily="34" charset="-34"/>
                <a:cs typeface="TH SarabunIT๙" pitchFamily="34" charset="-34"/>
              </a:rPr>
              <a:t>เส้นเอ็น </a:t>
            </a:r>
            <a:r>
              <a:rPr lang="en-US" sz="3400" spc="-100" dirty="0" smtClean="0">
                <a:latin typeface="TH SarabunIT๙" pitchFamily="34" charset="-34"/>
                <a:cs typeface="TH SarabunIT๙" pitchFamily="34" charset="-34"/>
              </a:rPr>
              <a:t>short head of biceps tendon </a:t>
            </a:r>
            <a:r>
              <a:rPr lang="th-TH" sz="3400" spc="-100" dirty="0" smtClean="0">
                <a:latin typeface="TH SarabunIT๙" pitchFamily="34" charset="-34"/>
                <a:cs typeface="TH SarabunIT๙" pitchFamily="34" charset="-34"/>
              </a:rPr>
              <a:t>อีกเส้น ทำหน้าที่แทนกันได้</a:t>
            </a:r>
            <a:r>
              <a:rPr lang="th-TH" sz="3400" dirty="0" smtClean="0">
                <a:latin typeface="TH SarabunIT๙" pitchFamily="34" charset="-34"/>
                <a:cs typeface="TH SarabunIT๙" pitchFamily="34" charset="-34"/>
              </a:rPr>
              <a:t> ผู้ป่วยจะปวดไหล่ลดลง สามารถประกอบกิจวัตรประจำวันต่างๆ ได้</a:t>
            </a:r>
            <a:endParaRPr lang="th-TH" sz="3400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8005026" cy="1143000"/>
          </a:xfrm>
        </p:spPr>
        <p:txBody>
          <a:bodyPr>
            <a:noAutofit/>
          </a:bodyPr>
          <a:lstStyle/>
          <a:p>
            <a:r>
              <a:rPr lang="th-TH" sz="4400" b="1" dirty="0" smtClean="0">
                <a:latin typeface="TH SarabunIT๙" pitchFamily="34" charset="-34"/>
                <a:cs typeface="TH SarabunIT๙" pitchFamily="34" charset="-34"/>
              </a:rPr>
              <a:t>การผ่าตัดส่องกล่องเพื่อตัดซ่อมเส้นเอ็นโรเต</a:t>
            </a:r>
            <a:r>
              <a:rPr lang="th-TH" sz="4400" b="1" dirty="0" err="1" smtClean="0">
                <a:latin typeface="TH SarabunIT๙" pitchFamily="34" charset="-34"/>
                <a:cs typeface="TH SarabunIT๙" pitchFamily="34" charset="-34"/>
              </a:rPr>
              <a:t>เตอร์คัฟ</a:t>
            </a:r>
            <a:r>
              <a:rPr lang="en-US" sz="4400" b="1" dirty="0" smtClean="0">
                <a:latin typeface="TH SarabunIT๙" pitchFamily="34" charset="-34"/>
                <a:cs typeface="TH SarabunIT๙" pitchFamily="34" charset="-34"/>
              </a:rPr>
              <a:t> (Rotator cuff)</a:t>
            </a:r>
            <a:r>
              <a:rPr lang="th-TH" sz="4400" b="1" dirty="0" smtClean="0">
                <a:latin typeface="TH SarabunIT๙" pitchFamily="34" charset="-34"/>
                <a:cs typeface="TH SarabunIT๙" pitchFamily="34" charset="-34"/>
              </a:rPr>
              <a:t> ที่ฉีกขาดที่หัวไหล่</a:t>
            </a:r>
            <a:endParaRPr lang="th-TH" sz="4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28926" y="1928802"/>
            <a:ext cx="3571900" cy="457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TH SarabunIT๙" pitchFamily="34" charset="-34"/>
                <a:cs typeface="TH SarabunIT๙" pitchFamily="34" charset="-34"/>
              </a:rPr>
              <a:t>arthroscopic rotator cuff repair</a:t>
            </a:r>
            <a:endParaRPr lang="th-TH" sz="5400" b="1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857224" y="1785926"/>
            <a:ext cx="8001056" cy="4800600"/>
          </a:xfrm>
        </p:spPr>
        <p:txBody>
          <a:bodyPr>
            <a:noAutofit/>
          </a:bodyPr>
          <a:lstStyle/>
          <a:p>
            <a:pPr algn="thaiDist"/>
            <a:r>
              <a:rPr lang="th-TH" sz="3800" dirty="0" smtClean="0">
                <a:latin typeface="TH SarabunIT๙" pitchFamily="34" charset="-34"/>
                <a:cs typeface="TH SarabunIT๙" pitchFamily="34" charset="-34"/>
              </a:rPr>
              <a:t>การผ่าตัดส่องกล้องเพื่อซ่อมกล้ามเนื้อ </a:t>
            </a:r>
            <a:r>
              <a:rPr lang="en-US" sz="3800" dirty="0" smtClean="0">
                <a:latin typeface="TH SarabunIT๙" pitchFamily="34" charset="-34"/>
                <a:cs typeface="TH SarabunIT๙" pitchFamily="34" charset="-34"/>
              </a:rPr>
              <a:t>rotator cuff </a:t>
            </a:r>
            <a:r>
              <a:rPr lang="th-TH" sz="3800" dirty="0" smtClean="0">
                <a:latin typeface="TH SarabunIT๙" pitchFamily="34" charset="-34"/>
                <a:cs typeface="TH SarabunIT๙" pitchFamily="34" charset="-34"/>
              </a:rPr>
              <a:t>ซึ่งเป็นกล้ามเนื้อสำคัญที่ใช้ในการขยับไหล่ ในผู้ป่วยที่มีการฉีกขาดของกล้ามเนื้อ </a:t>
            </a:r>
            <a:r>
              <a:rPr lang="de-DE" sz="3800" dirty="0" smtClean="0">
                <a:latin typeface="TH SarabunIT๙" pitchFamily="34" charset="-34"/>
                <a:cs typeface="TH SarabunIT๙" pitchFamily="34" charset="-34"/>
              </a:rPr>
              <a:t>rotator cuff </a:t>
            </a:r>
            <a:r>
              <a:rPr lang="th-TH" sz="3800" dirty="0" smtClean="0">
                <a:latin typeface="TH SarabunIT๙" pitchFamily="34" charset="-34"/>
                <a:cs typeface="TH SarabunIT๙" pitchFamily="34" charset="-34"/>
              </a:rPr>
              <a:t>ผู้ป่วยจะเจ็บไหล่มาก ขยับไหล่</a:t>
            </a:r>
            <a:r>
              <a:rPr lang="th-TH" sz="3800" spc="-100" dirty="0" smtClean="0">
                <a:latin typeface="TH SarabunIT๙" pitchFamily="34" charset="-34"/>
                <a:cs typeface="TH SarabunIT๙" pitchFamily="34" charset="-34"/>
              </a:rPr>
              <a:t>ได้น้อยลง หรือไม่อาจขยับไหล่ได้เลย ดังนั้นการผ่าตัดส่องกล้อง</a:t>
            </a:r>
            <a:r>
              <a:rPr lang="th-TH" sz="3800" dirty="0" smtClean="0">
                <a:latin typeface="TH SarabunIT๙" pitchFamily="34" charset="-34"/>
                <a:cs typeface="TH SarabunIT๙" pitchFamily="34" charset="-34"/>
              </a:rPr>
              <a:t>เพื่อซ่อมกล้ามเนื้อ </a:t>
            </a:r>
            <a:r>
              <a:rPr lang="en-US" sz="3800" dirty="0" smtClean="0">
                <a:latin typeface="TH SarabunIT๙" pitchFamily="34" charset="-34"/>
                <a:cs typeface="TH SarabunIT๙" pitchFamily="34" charset="-34"/>
              </a:rPr>
              <a:t>rotator cuff</a:t>
            </a:r>
            <a:r>
              <a:rPr lang="th-TH" sz="3800" dirty="0" smtClean="0">
                <a:latin typeface="TH SarabunIT๙" pitchFamily="34" charset="-34"/>
                <a:cs typeface="TH SarabunIT๙" pitchFamily="34" charset="-34"/>
              </a:rPr>
              <a:t> ในผู้ป่วยที่มีการฉีกขาด</a:t>
            </a:r>
            <a:r>
              <a:rPr lang="th-TH" sz="3800" spc="-150" dirty="0" smtClean="0">
                <a:latin typeface="TH SarabunIT๙" pitchFamily="34" charset="-34"/>
                <a:cs typeface="TH SarabunIT๙" pitchFamily="34" charset="-34"/>
              </a:rPr>
              <a:t>ของกล้ามเนื้อ </a:t>
            </a:r>
            <a:r>
              <a:rPr lang="en-US" sz="3800" spc="-150" dirty="0" smtClean="0">
                <a:latin typeface="TH SarabunIT๙" pitchFamily="34" charset="-34"/>
                <a:cs typeface="TH SarabunIT๙" pitchFamily="34" charset="-34"/>
              </a:rPr>
              <a:t>rotator cuff </a:t>
            </a:r>
            <a:r>
              <a:rPr lang="th-TH" sz="3800" spc="-150" dirty="0" smtClean="0">
                <a:latin typeface="TH SarabunIT๙" pitchFamily="34" charset="-34"/>
                <a:cs typeface="TH SarabunIT๙" pitchFamily="34" charset="-34"/>
              </a:rPr>
              <a:t>จึงเป็นการผ่าตัดเพื่อลดการเจ็บปวด</a:t>
            </a:r>
            <a:r>
              <a:rPr lang="th-TH" sz="3800" dirty="0" smtClean="0">
                <a:latin typeface="TH SarabunIT๙" pitchFamily="34" charset="-34"/>
                <a:cs typeface="TH SarabunIT๙" pitchFamily="34" charset="-34"/>
              </a:rPr>
              <a:t>ของไหล่ และช่วยให้ผู้ป่วยสามารถใช้งานไหล่ได้ดีอีกครั้ง</a:t>
            </a:r>
            <a:endParaRPr lang="th-TH" sz="3800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b="1" dirty="0" smtClean="0">
                <a:latin typeface="TH SarabunIT๙" pitchFamily="34" charset="-34"/>
                <a:cs typeface="TH SarabunIT๙" pitchFamily="34" charset="-34"/>
              </a:rPr>
              <a:t>การผ่าตัดส่องกล้องที่หัวเข่า</a:t>
            </a:r>
            <a:endParaRPr lang="th-TH" sz="5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2181" y="1785926"/>
            <a:ext cx="5879639" cy="42148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571488"/>
            <a:ext cx="7498080" cy="1143000"/>
          </a:xfrm>
        </p:spPr>
        <p:txBody>
          <a:bodyPr>
            <a:noAutofit/>
          </a:bodyPr>
          <a:lstStyle/>
          <a:p>
            <a:r>
              <a:rPr lang="th-TH" sz="5400" b="1" dirty="0" smtClean="0">
                <a:latin typeface="TH SarabunIT๙" pitchFamily="34" charset="-34"/>
                <a:cs typeface="TH SarabunIT๙" pitchFamily="34" charset="-34"/>
              </a:rPr>
              <a:t>การผ่าตัดส่องกล้องเพื่อเปลี่ยนเส้นเอ็นไขว้หน้าที่หัวเข่า</a:t>
            </a:r>
            <a:endParaRPr lang="th-TH" sz="5400" b="1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050" name="Picture 2" descr="C:\Users\Acer\Desktop\เอ็นไขว้หน้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3091" y="2143116"/>
            <a:ext cx="5357818" cy="40183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การผ่าตัดรักษาคนไข้ ตั้งแต่เดือนมีนาคม </a:t>
            </a:r>
            <a:r>
              <a:rPr lang="en-US" sz="3200" b="1" dirty="0" smtClean="0">
                <a:latin typeface="TH SarabunIT๙" pitchFamily="34" charset="-34"/>
                <a:cs typeface="TH SarabunIT๙" pitchFamily="34" charset="-34"/>
              </a:rPr>
              <a:t>– </a:t>
            </a:r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พฤษภาคม </a:t>
            </a:r>
            <a:r>
              <a:rPr lang="en-US" sz="3200" b="1" dirty="0" smtClean="0">
                <a:latin typeface="TH SarabunIT๙" pitchFamily="34" charset="-34"/>
                <a:cs typeface="TH SarabunIT๙" pitchFamily="34" charset="-34"/>
              </a:rPr>
              <a:t>2557 </a:t>
            </a:r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 </a:t>
            </a:r>
            <a:br>
              <a:rPr lang="th-TH" sz="3200" b="1" dirty="0" smtClean="0">
                <a:latin typeface="TH SarabunIT๙" pitchFamily="34" charset="-34"/>
                <a:cs typeface="TH SarabunIT๙" pitchFamily="34" charset="-34"/>
              </a:rPr>
            </a:br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ใช้วิธีการผ่าตัด </a:t>
            </a:r>
            <a:r>
              <a:rPr lang="en-US" sz="3200" b="1" dirty="0" smtClean="0">
                <a:latin typeface="TH SarabunIT๙" pitchFamily="34" charset="-34"/>
                <a:cs typeface="TH SarabunIT๙" pitchFamily="34" charset="-34"/>
              </a:rPr>
              <a:t>3 </a:t>
            </a:r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วิธี มีคนไข้จำนวน</a:t>
            </a:r>
            <a:r>
              <a:rPr lang="en-US" sz="3200" b="1" dirty="0" smtClean="0">
                <a:latin typeface="TH SarabunIT๙" pitchFamily="34" charset="-34"/>
                <a:cs typeface="TH SarabunIT๙" pitchFamily="34" charset="-34"/>
              </a:rPr>
              <a:t> 4</a:t>
            </a:r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 ราย ดังนี้</a:t>
            </a:r>
            <a:endParaRPr lang="th-TH" sz="3200" b="1" dirty="0"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1214414" y="1516282"/>
          <a:ext cx="7473710" cy="4698800"/>
        </p:xfrm>
        <a:graphic>
          <a:graphicData uri="http://schemas.openxmlformats.org/drawingml/2006/table">
            <a:tbl>
              <a:tblPr/>
              <a:tblGrid>
                <a:gridCol w="2158137"/>
                <a:gridCol w="2158137"/>
                <a:gridCol w="1131281"/>
                <a:gridCol w="1130557"/>
                <a:gridCol w="895598"/>
              </a:tblGrid>
              <a:tr h="282904">
                <a:tc gridSpan="5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900" b="1" dirty="0">
                          <a:latin typeface="Calibri"/>
                          <a:ea typeface="Calibri"/>
                          <a:cs typeface="TH SarabunIT๙"/>
                        </a:rPr>
                        <a:t>ข้อมูลการผ่าตัด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56580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900" b="1" dirty="0">
                          <a:latin typeface="Calibri"/>
                          <a:ea typeface="Calibri"/>
                          <a:cs typeface="TH SarabunIT๙"/>
                        </a:rPr>
                        <a:t>เดือน</a:t>
                      </a:r>
                      <a:r>
                        <a:rPr lang="en-US" sz="1900" b="1" dirty="0">
                          <a:latin typeface="TH SarabunIT๙"/>
                          <a:ea typeface="Calibri"/>
                          <a:cs typeface="Cordia New"/>
                        </a:rPr>
                        <a:t>/</a:t>
                      </a:r>
                      <a:r>
                        <a:rPr lang="th-TH" sz="1900" b="1" dirty="0">
                          <a:latin typeface="TH SarabunIT๙"/>
                          <a:ea typeface="Calibri"/>
                          <a:cs typeface="Cordia New"/>
                        </a:rPr>
                        <a:t> </a:t>
                      </a:r>
                      <a:br>
                        <a:rPr lang="th-TH" sz="1900" b="1" dirty="0">
                          <a:latin typeface="TH SarabunIT๙"/>
                          <a:ea typeface="Calibri"/>
                          <a:cs typeface="Cordia New"/>
                        </a:rPr>
                      </a:br>
                      <a:r>
                        <a:rPr lang="th-TH" sz="1900" b="1" dirty="0">
                          <a:latin typeface="TH SarabunIT๙"/>
                          <a:ea typeface="Calibri"/>
                          <a:cs typeface="Cordia New"/>
                        </a:rPr>
                        <a:t>ปี </a:t>
                      </a:r>
                      <a:r>
                        <a:rPr lang="en-US" sz="1900" b="1" dirty="0">
                          <a:latin typeface="TH SarabunIT๙"/>
                          <a:ea typeface="Calibri"/>
                          <a:cs typeface="Cordia New"/>
                        </a:rPr>
                        <a:t>2557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900" b="1" dirty="0">
                          <a:latin typeface="Calibri"/>
                          <a:ea typeface="Calibri"/>
                          <a:cs typeface="TH SarabunIT๙"/>
                        </a:rPr>
                        <a:t>วิธีการผ่าตัด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900" b="1" dirty="0">
                          <a:latin typeface="Calibri"/>
                          <a:ea typeface="Calibri"/>
                          <a:cs typeface="TH SarabunIT๙"/>
                        </a:rPr>
                        <a:t>จำนวนคนไข้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900" b="1" dirty="0">
                          <a:latin typeface="Calibri"/>
                          <a:ea typeface="Calibri"/>
                          <a:cs typeface="TH SarabunIT๙"/>
                        </a:rPr>
                        <a:t>จำนวนวันนอน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900" b="1" dirty="0">
                          <a:latin typeface="Calibri"/>
                          <a:ea typeface="Calibri"/>
                          <a:cs typeface="TH SarabunIT๙"/>
                        </a:rPr>
                        <a:t>หมายเหตุ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82449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latin typeface="Calibri"/>
                          <a:ea typeface="Calibri"/>
                          <a:cs typeface="TH SarabunIT๙"/>
                        </a:rPr>
                        <a:t>มีนาคม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Calibri"/>
                          <a:cs typeface="TH SarabunIT๙"/>
                        </a:rPr>
                        <a:t>แบบใหม่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H SarabunIT๙"/>
                          <a:ea typeface="Calibri"/>
                          <a:cs typeface="Cordia New"/>
                        </a:rPr>
                        <a:t>-Arthroscopic biceps </a:t>
                      </a:r>
                      <a:r>
                        <a:rPr lang="en-US" sz="1600" dirty="0" err="1">
                          <a:latin typeface="TH SarabunIT๙"/>
                          <a:ea typeface="Calibri"/>
                          <a:cs typeface="Cordia New"/>
                        </a:rPr>
                        <a:t>tenotomy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2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06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latin typeface="Calibri"/>
                          <a:ea typeface="Calibri"/>
                          <a:cs typeface="TH SarabunIT๙"/>
                        </a:rPr>
                        <a:t>แบบเดิม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H SarabunIT๙"/>
                          <a:ea typeface="Calibri"/>
                          <a:cs typeface="Cordia New"/>
                        </a:rPr>
                        <a:t>- Arthroscopic ACL reconstruction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2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169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Calibri"/>
                          <a:cs typeface="TH SarabunIT๙"/>
                        </a:rPr>
                        <a:t>เมษายน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latin typeface="Calibri"/>
                          <a:ea typeface="Calibri"/>
                          <a:cs typeface="TH SarabunIT๙"/>
                        </a:rPr>
                        <a:t>แบบใหม่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H SarabunIT๙"/>
                          <a:ea typeface="Calibri"/>
                          <a:cs typeface="Cordia New"/>
                        </a:rPr>
                        <a:t>-Arthroscopic biceps tenotomy</a:t>
                      </a:r>
                      <a:br>
                        <a:rPr lang="en-US" sz="1600">
                          <a:latin typeface="TH SarabunIT๙"/>
                          <a:ea typeface="Calibri"/>
                          <a:cs typeface="Cordia New"/>
                        </a:rPr>
                      </a:br>
                      <a:r>
                        <a:rPr lang="th-TH" sz="1600">
                          <a:latin typeface="TH SarabunIT๙"/>
                          <a:ea typeface="Calibri"/>
                          <a:cs typeface="Cordia New"/>
                        </a:rPr>
                        <a:t>และ </a:t>
                      </a:r>
                      <a:r>
                        <a:rPr lang="en-US" sz="1600">
                          <a:latin typeface="TH SarabunIT๙"/>
                          <a:ea typeface="Calibri"/>
                          <a:cs typeface="Cordia New"/>
                        </a:rPr>
                        <a:t>Arthroscopic rotator cuff repair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H SarabunIT๙"/>
                          <a:ea typeface="Calibri"/>
                          <a:cs typeface="Cordia New"/>
                        </a:rPr>
                        <a:t>4</a:t>
                      </a:r>
                      <a:endParaRPr lang="en-US" sz="12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0752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Calibri"/>
                          <a:cs typeface="TH SarabunIT๙"/>
                        </a:rPr>
                        <a:t>แบบเดิม</a:t>
                      </a:r>
                      <a:br>
                        <a:rPr lang="th-TH" sz="1600" b="1" dirty="0">
                          <a:latin typeface="Calibri"/>
                          <a:ea typeface="Calibri"/>
                          <a:cs typeface="TH SarabunIT๙"/>
                        </a:rPr>
                      </a:br>
                      <a:r>
                        <a:rPr lang="en-US" sz="1600" dirty="0">
                          <a:latin typeface="TH SarabunIT๙"/>
                          <a:ea typeface="Calibri"/>
                          <a:cs typeface="Cordia New"/>
                        </a:rPr>
                        <a:t>- Arthroscopic ACL reconstruction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2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H SarabunIT๙"/>
                          <a:ea typeface="Calibri"/>
                          <a:cs typeface="Cordia New"/>
                        </a:rPr>
                        <a:t>2</a:t>
                      </a:r>
                      <a:endParaRPr lang="en-US" sz="12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16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Calibri"/>
                          <a:cs typeface="TH SarabunIT๙"/>
                        </a:rPr>
                        <a:t>พฤษภาคม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latin typeface="Calibri"/>
                          <a:ea typeface="Calibri"/>
                          <a:cs typeface="TH SarabunIT๙"/>
                        </a:rPr>
                        <a:t>ไม่</a:t>
                      </a:r>
                      <a:r>
                        <a:rPr lang="th-TH" sz="1600" b="1" dirty="0">
                          <a:latin typeface="Calibri"/>
                          <a:ea typeface="Calibri"/>
                          <a:cs typeface="TH SarabunIT๙"/>
                        </a:rPr>
                        <a:t>มีผู้ป่วย</a:t>
                      </a:r>
                      <a:endParaRPr lang="en-US" sz="12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78319" marR="783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ข้อมูลการส่งต่อคนไข้</a:t>
            </a:r>
            <a:endParaRPr lang="th-TH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1428728" y="1643052"/>
          <a:ext cx="7088826" cy="1357320"/>
        </p:xfrm>
        <a:graphic>
          <a:graphicData uri="http://schemas.openxmlformats.org/drawingml/2006/table">
            <a:tbl>
              <a:tblPr/>
              <a:tblGrid>
                <a:gridCol w="1771765"/>
                <a:gridCol w="1772648"/>
                <a:gridCol w="1771765"/>
                <a:gridCol w="1772648"/>
              </a:tblGrid>
              <a:tr h="339330"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ข้อมูลการส่งต่อคนไข้ปี </a:t>
                      </a: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2555-2556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3933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ปี พ.ศ.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จำนวนคนไข้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จำนวนการส่งต่อ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หมายเหตุ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3933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2555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4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33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2556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3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437" marR="95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ตาราง 4"/>
          <p:cNvGraphicFramePr>
            <a:graphicFrameLocks noGrp="1"/>
          </p:cNvGraphicFramePr>
          <p:nvPr/>
        </p:nvGraphicFramePr>
        <p:xfrm>
          <a:off x="1428728" y="3559536"/>
          <a:ext cx="7072362" cy="2369794"/>
        </p:xfrm>
        <a:graphic>
          <a:graphicData uri="http://schemas.openxmlformats.org/drawingml/2006/table">
            <a:tbl>
              <a:tblPr/>
              <a:tblGrid>
                <a:gridCol w="1767650"/>
                <a:gridCol w="1768531"/>
                <a:gridCol w="1767650"/>
                <a:gridCol w="1768531"/>
              </a:tblGrid>
              <a:tr h="338542"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ข้อมูลการส่งต่อคนไข้ปี </a:t>
                      </a: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2557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385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เดือน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จำนวนคนไข้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จำนวนการส่งต่อ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หมายเหตุ</a:t>
                      </a:r>
                      <a:endParaRPr lang="en-US" sz="15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385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มกราคม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5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>
                          <a:latin typeface="Calibri"/>
                          <a:ea typeface="Calibri"/>
                          <a:cs typeface="TH SarabunIT๙"/>
                        </a:rPr>
                        <a:t>กุมภาพันธ์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1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5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>
                          <a:latin typeface="Calibri"/>
                          <a:ea typeface="Calibri"/>
                          <a:cs typeface="TH SarabunIT๙"/>
                        </a:rPr>
                        <a:t>มีนาคม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2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5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>
                          <a:latin typeface="Calibri"/>
                          <a:ea typeface="Calibri"/>
                          <a:cs typeface="TH SarabunIT๙"/>
                        </a:rPr>
                        <a:t>เมษายน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2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5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>
                          <a:latin typeface="Calibri"/>
                          <a:ea typeface="Calibri"/>
                          <a:cs typeface="TH SarabunIT๙"/>
                        </a:rPr>
                        <a:t>พฤษภาคม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5215" marR="95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ข้อมูลจำนวนวันนอนโรงพยาบาล</a:t>
            </a:r>
            <a:endParaRPr lang="th-TH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1223521" y="1500175"/>
          <a:ext cx="7491883" cy="4335402"/>
        </p:xfrm>
        <a:graphic>
          <a:graphicData uri="http://schemas.openxmlformats.org/drawingml/2006/table">
            <a:tbl>
              <a:tblPr/>
              <a:tblGrid>
                <a:gridCol w="1705405"/>
                <a:gridCol w="1214446"/>
                <a:gridCol w="1428760"/>
                <a:gridCol w="1875832"/>
                <a:gridCol w="1267440"/>
              </a:tblGrid>
              <a:tr h="321453">
                <a:tc gridSpan="5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latin typeface="Calibri"/>
                          <a:ea typeface="Calibri"/>
                          <a:cs typeface="TH SarabunIT๙"/>
                        </a:rPr>
                        <a:t>ข้อมูลจำนวนวันนอนเฉลี่ย</a:t>
                      </a:r>
                      <a:endParaRPr lang="en-US" sz="18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71596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Calibri"/>
                          <a:ea typeface="Calibri"/>
                          <a:cs typeface="TH SarabunIT๙"/>
                        </a:rPr>
                        <a:t>ปี </a:t>
                      </a:r>
                      <a:endParaRPr lang="en-US" sz="14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Calibri"/>
                          <a:ea typeface="Calibri"/>
                          <a:cs typeface="TH SarabunIT๙"/>
                        </a:rPr>
                        <a:t>จำนวนคนไข้(คน)</a:t>
                      </a:r>
                      <a:endParaRPr lang="en-US" sz="14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Calibri"/>
                          <a:ea typeface="Calibri"/>
                          <a:cs typeface="TH SarabunIT๙"/>
                        </a:rPr>
                        <a:t>จำนวนวันนอน</a:t>
                      </a:r>
                      <a:endParaRPr lang="en-US" sz="1400" dirty="0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Calibri"/>
                          <a:ea typeface="Calibri"/>
                          <a:cs typeface="TH SarabunIT๙"/>
                        </a:rPr>
                        <a:t>(วัน)</a:t>
                      </a:r>
                      <a:endParaRPr lang="en-US" sz="14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Calibri"/>
                          <a:ea typeface="Calibri"/>
                          <a:cs typeface="TH SarabunIT๙"/>
                        </a:rPr>
                        <a:t>จำนวนวันนอนเฉลี่ย (วัน</a:t>
                      </a:r>
                      <a:r>
                        <a:rPr lang="en-US" sz="2000" b="1" dirty="0">
                          <a:latin typeface="TH SarabunIT๙"/>
                          <a:ea typeface="Calibri"/>
                          <a:cs typeface="Cordia New"/>
                        </a:rPr>
                        <a:t>/</a:t>
                      </a:r>
                      <a:r>
                        <a:rPr lang="th-TH" sz="2000" b="1" dirty="0">
                          <a:latin typeface="TH SarabunIT๙"/>
                          <a:ea typeface="Calibri"/>
                          <a:cs typeface="Cordia New"/>
                        </a:rPr>
                        <a:t>ราย)</a:t>
                      </a:r>
                      <a:endParaRPr lang="en-US" sz="14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Calibri"/>
                          <a:ea typeface="Calibri"/>
                          <a:cs typeface="TH SarabunIT๙"/>
                        </a:rPr>
                        <a:t>หมายเหตุ</a:t>
                      </a:r>
                      <a:endParaRPr lang="en-US" sz="14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00819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200" b="1" dirty="0" smtClean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H SarabunIT๙"/>
                          <a:ea typeface="Calibri"/>
                          <a:cs typeface="Cordia New"/>
                        </a:rPr>
                        <a:t>2555</a:t>
                      </a:r>
                      <a:endParaRPr lang="th-TH" sz="2200" b="1" dirty="0" smtClean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3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9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3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latin typeface="Calibri"/>
                          <a:ea typeface="Calibri"/>
                          <a:cs typeface="TH SarabunIT๙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819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200" b="1" dirty="0" smtClean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H SarabunIT๙"/>
                          <a:ea typeface="Calibri"/>
                          <a:cs typeface="Cordia New"/>
                        </a:rPr>
                        <a:t>2556</a:t>
                      </a:r>
                      <a:endParaRPr lang="th-TH" sz="2200" b="1" dirty="0" smtClean="0">
                        <a:latin typeface="TH SarabunIT๙"/>
                        <a:ea typeface="Calibri"/>
                        <a:cs typeface="Cordia New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2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7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3.5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959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2557</a:t>
                      </a:r>
                      <a:b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</a:br>
                      <a:r>
                        <a:rPr lang="th-TH" sz="1500" b="1" dirty="0">
                          <a:latin typeface="Calibri"/>
                          <a:ea typeface="Calibri"/>
                          <a:cs typeface="TH SarabunIT๙"/>
                        </a:rPr>
                        <a:t>(เดือนมีนาคม</a:t>
                      </a:r>
                      <a:r>
                        <a:rPr lang="en-US" sz="15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r>
                        <a:rPr lang="th-TH" sz="1500" b="1" dirty="0" smtClean="0">
                          <a:latin typeface="TH SarabunIT๙"/>
                          <a:ea typeface="Calibri"/>
                          <a:cs typeface="Cordia New"/>
                        </a:rPr>
                        <a:t>พฤษภาคม)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4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9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2.25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H SarabunIT๙"/>
                          <a:ea typeface="Calibri"/>
                          <a:cs typeface="Cordia New"/>
                        </a:rPr>
                        <a:t>-</a:t>
                      </a:r>
                      <a:endParaRPr lang="en-US" sz="1500" b="1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94402" marR="9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398</TotalTime>
  <Words>447</Words>
  <Application>Microsoft Office PowerPoint</Application>
  <PresentationFormat>นำเสนอทางหน้าจอ (4:3)</PresentationFormat>
  <Paragraphs>121</Paragraphs>
  <Slides>12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12</vt:i4>
      </vt:variant>
    </vt:vector>
  </HeadingPairs>
  <TitlesOfParts>
    <vt:vector size="13" baseType="lpstr">
      <vt:lpstr>จุดที่สุด</vt:lpstr>
      <vt:lpstr>การผ่าตัดส่องกล้องข้อไหล่และข้อเข่า</vt:lpstr>
      <vt:lpstr>ภาพนิ่ง 2</vt:lpstr>
      <vt:lpstr>การผ่าตัดส่องกล้องที่หัวไหล่</vt:lpstr>
      <vt:lpstr>การผ่าตัดส่องกล่องเพื่อตัดเส้นเอ็น ไบเซปส์(Biceps)ที่หัวไหล่</vt:lpstr>
      <vt:lpstr>arthroscopic biceps tenotomy</vt:lpstr>
      <vt:lpstr>การผ่าตัดส่องกล่องเพื่อตัดซ่อมเส้นเอ็นโรเตเตอร์คัฟ (Rotator cuff) ที่ฉีกขาดที่หัวไหล่</vt:lpstr>
      <vt:lpstr>arthroscopic rotator cuff repair</vt:lpstr>
      <vt:lpstr>การผ่าตัดส่องกล้องที่หัวเข่า</vt:lpstr>
      <vt:lpstr>การผ่าตัดส่องกล้องเพื่อเปลี่ยนเส้นเอ็นไขว้หน้าที่หัวเข่า</vt:lpstr>
      <vt:lpstr>การผ่าตัดรักษาคนไข้ ตั้งแต่เดือนมีนาคม – พฤษภาคม 2557   ใช้วิธีการผ่าตัด 3 วิธี มีคนไข้จำนวน 4 ราย ดังนี้</vt:lpstr>
      <vt:lpstr>ข้อมูลการส่งต่อคนไข้</vt:lpstr>
      <vt:lpstr>ข้อมูลจำนวนวันนอนโรงพยาบาล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การผ่าตัดส่องกล้องข้อไหล่และข้อเข่า</dc:title>
  <dc:creator>docter</dc:creator>
  <cp:lastModifiedBy>acer</cp:lastModifiedBy>
  <cp:revision>47</cp:revision>
  <dcterms:created xsi:type="dcterms:W3CDTF">2014-05-25T14:54:44Z</dcterms:created>
  <dcterms:modified xsi:type="dcterms:W3CDTF">2014-06-11T04:49:38Z</dcterms:modified>
</cp:coreProperties>
</file>