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1A9CB-F405-40EF-862B-1E9C8AE1BBCA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3A250-B1E3-45BD-B446-B51CADC38F2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634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C9C3F7-BD93-4BDB-8580-AD7EB6198179}" type="slidenum">
              <a:rPr lang="en-US"/>
              <a:pPr/>
              <a:t>5</a:t>
            </a:fld>
            <a:endParaRPr lang="th-TH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ชุดที่</a:t>
            </a:r>
            <a:r>
              <a:rPr lang="th-TH" baseline="0" dirty="0" smtClean="0"/>
              <a:t> 1 หน้า1-2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94DA2-B5DD-49B5-B2DD-B20C47233E5C}" type="slidenum">
              <a:rPr lang="th-TH" smtClean="0"/>
              <a:pPr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6523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274D8-7834-45F0-AFEF-854DE1E11BEF}" type="slidenum">
              <a:rPr lang="th-TH" smtClean="0"/>
              <a:t>27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739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3687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1806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271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8249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4468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469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9113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2129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062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9786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32DCD-3286-42E6-AD59-65C466342D95}" type="datetimeFigureOut">
              <a:rPr lang="th-TH" smtClean="0"/>
              <a:t>23/02/59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9FDEA-846D-427A-9AAF-5B1516C185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373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4AFF-2593-4E10-AA89-53638B98FC84}" type="slidenum">
              <a:rPr lang="en-US"/>
              <a:pPr/>
              <a:t>1</a:t>
            </a:fld>
            <a:endParaRPr lang="th-TH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th-TH" sz="6600" b="1" u="sng">
                <a:latin typeface="Angsana New" pitchFamily="18" charset="-34"/>
              </a:rPr>
              <a:t>ประวัติศาสตร์ยุครัตนโกสินทร์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3" y="1268413"/>
            <a:ext cx="8856538" cy="5545137"/>
          </a:xfrm>
        </p:spPr>
        <p:txBody>
          <a:bodyPr>
            <a:normAutofit/>
          </a:bodyPr>
          <a:lstStyle/>
          <a:p>
            <a:pPr marL="609600" indent="-609600">
              <a:buFontTx/>
              <a:buAutoNum type="arabicPeriod"/>
            </a:pPr>
            <a:r>
              <a:rPr lang="th-TH" sz="4000" b="1" dirty="0">
                <a:latin typeface="Angsana New" pitchFamily="18" charset="-34"/>
              </a:rPr>
              <a:t>การฟื้นฟูและบูรณะบ้านเมือง (ร.1-2-3)</a:t>
            </a:r>
          </a:p>
          <a:p>
            <a:pPr marL="609600" indent="-609600">
              <a:buFontTx/>
              <a:buAutoNum type="arabicPeriod"/>
            </a:pPr>
            <a:r>
              <a:rPr lang="th-TH" sz="4000" b="1" dirty="0">
                <a:latin typeface="Angsana New" pitchFamily="18" charset="-34"/>
              </a:rPr>
              <a:t>การเปิดความสัมพันธ์กับต่างประเทศ (ร.3-4-5)</a:t>
            </a:r>
          </a:p>
          <a:p>
            <a:pPr marL="609600" indent="-609600">
              <a:buFontTx/>
              <a:buAutoNum type="arabicPeriod"/>
            </a:pPr>
            <a:r>
              <a:rPr lang="th-TH" sz="4000" b="1" dirty="0">
                <a:latin typeface="Angsana New" pitchFamily="18" charset="-34"/>
              </a:rPr>
              <a:t>การรักษาเอกราชให้พ้นภัยจักรวรรดินิยม (ร.4-5-6)</a:t>
            </a:r>
          </a:p>
          <a:p>
            <a:pPr marL="609600" indent="-609600">
              <a:buFontTx/>
              <a:buAutoNum type="arabicPeriod"/>
            </a:pPr>
            <a:r>
              <a:rPr lang="th-TH" sz="4000" b="1" dirty="0">
                <a:latin typeface="Angsana New" pitchFamily="18" charset="-34"/>
              </a:rPr>
              <a:t>การเข้าสู่ประชาคมโลกบนความเสมอภาค (ร.6)</a:t>
            </a:r>
          </a:p>
          <a:p>
            <a:pPr marL="609600" indent="-609600">
              <a:buFontTx/>
              <a:buAutoNum type="arabicPeriod"/>
            </a:pPr>
            <a:r>
              <a:rPr lang="th-TH" sz="4000" b="1" dirty="0">
                <a:latin typeface="Angsana New" pitchFamily="18" charset="-34"/>
              </a:rPr>
              <a:t>การเปลี่ยนแปลงระบอบการปกครองประเทศ (ร.7)</a:t>
            </a:r>
          </a:p>
          <a:p>
            <a:pPr marL="609600" indent="-609600">
              <a:buFontTx/>
              <a:buAutoNum type="arabicPeriod"/>
            </a:pPr>
            <a:r>
              <a:rPr lang="th-TH" sz="4000" b="1" dirty="0">
                <a:latin typeface="Angsana New" pitchFamily="18" charset="-34"/>
              </a:rPr>
              <a:t>การกู้ชาติในสมัยสงครามโลกครั้งที่ 2 (ร.9)</a:t>
            </a:r>
          </a:p>
          <a:p>
            <a:pPr marL="609600" indent="-609600">
              <a:buFontTx/>
              <a:buAutoNum type="arabicPeriod"/>
            </a:pPr>
            <a:r>
              <a:rPr lang="th-TH" sz="4000" b="1" dirty="0">
                <a:latin typeface="Angsana New" pitchFamily="18" charset="-34"/>
              </a:rPr>
              <a:t>การพัฒนาเศรษฐกิจภายใต้ทุนนิยม</a:t>
            </a:r>
            <a:r>
              <a:rPr lang="th-TH" sz="4000" b="1" dirty="0" err="1">
                <a:latin typeface="Angsana New" pitchFamily="18" charset="-34"/>
              </a:rPr>
              <a:t>โลกาภิวัฒน์</a:t>
            </a:r>
            <a:r>
              <a:rPr lang="th-TH" sz="4000" b="1" dirty="0">
                <a:latin typeface="Angsana New" pitchFamily="18" charset="-34"/>
              </a:rPr>
              <a:t> (ร.9)</a:t>
            </a:r>
          </a:p>
        </p:txBody>
      </p:sp>
    </p:spTree>
    <p:extLst>
      <p:ext uri="{BB962C8B-B14F-4D97-AF65-F5344CB8AC3E}">
        <p14:creationId xmlns:p14="http://schemas.microsoft.com/office/powerpoint/2010/main" val="297336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6600" b="1" u="sng" dirty="0" err="1" smtClean="0">
                <a:latin typeface="TH SarabunPSK" pitchFamily="34" charset="-34"/>
                <a:cs typeface="TH SarabunPSK" pitchFamily="34" charset="-34"/>
              </a:rPr>
              <a:t>อัต</a:t>
            </a:r>
            <a:r>
              <a:rPr lang="th-TH" sz="6600" b="1" u="sng" dirty="0" smtClean="0">
                <a:latin typeface="TH SarabunPSK" pitchFamily="34" charset="-34"/>
                <a:cs typeface="TH SarabunPSK" pitchFamily="34" charset="-34"/>
              </a:rPr>
              <a:t>ลักษณ์ชาวสยาม </a:t>
            </a:r>
            <a:r>
              <a:rPr lang="en-US" sz="6600" b="1" u="sng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6600" b="1" u="sng" dirty="0" smtClean="0">
                <a:latin typeface="TH SarabunPSK" pitchFamily="34" charset="-34"/>
                <a:cs typeface="TH SarabunPSK" pitchFamily="34" charset="-34"/>
              </a:rPr>
              <a:t>หรรษา - อารี</a:t>
            </a:r>
            <a:endParaRPr lang="th-TH" sz="66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idx="1"/>
          </p:nvPr>
        </p:nvSpPr>
        <p:spPr>
          <a:xfrm>
            <a:off x="72008" y="1340768"/>
            <a:ext cx="9036496" cy="5400600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 สังฆราชปา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ลาลกัวซ์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ในหนังสือ “เล่าเรื่องกรุงสยาม” ได้บรรยายคุณลักษณะและนิสัยของชาวสยามในภาพรวมว่า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“...อัธยาศัยอันอ่อนโยนและมีมนุษยธรรม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ผู้เยาว์เอาใจใส่ให้ความเคารพและปรนนิบัติ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วัฏฐาก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บิดามารดาเป็นอันดี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บ้านเรือน  เสื้อผ้า  และร่างกายสะอาดหมดจดไปเสียทั้งสิ้น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คนไทยสุภาพ  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อารย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วิสัย ร่าเริง ยึดมั่นในพระพุทธศาสนา”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AAF8-F4D9-465D-954E-F7FF60BDDE58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2542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152128"/>
          </a:xfrm>
        </p:spPr>
        <p:txBody>
          <a:bodyPr>
            <a:normAutofit/>
          </a:bodyPr>
          <a:lstStyle/>
          <a:p>
            <a:r>
              <a:rPr lang="th-TH" sz="5400" b="1" u="sng" dirty="0" smtClean="0">
                <a:latin typeface="TH SarabunPSK" pitchFamily="34" charset="-34"/>
                <a:cs typeface="TH SarabunPSK" pitchFamily="34" charset="-34"/>
              </a:rPr>
              <a:t>ล้นเกล้ารัชกาลที่ 5 กับการศึกษาเพื่อสร้างชาติ</a:t>
            </a:r>
            <a:endParaRPr lang="th-TH" sz="54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472608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ระยะแรกอาศัยผู้เชี่ยวชาญฝรั่ง</a:t>
            </a:r>
          </a:p>
          <a:p>
            <a:pPr>
              <a:spcBef>
                <a:spcPts val="2400"/>
              </a:spcBef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ส่งคนไปเรียนและดูงานต่างประเทศเพื่อกลับมาทำงานในกระทรวง ทบวง กรม ต่างๆ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000" b="1" i="1" dirty="0" smtClean="0">
                <a:latin typeface="TH SarabunPSK" pitchFamily="34" charset="-34"/>
                <a:cs typeface="TH SarabunPSK" pitchFamily="34" charset="-34"/>
              </a:rPr>
              <a:t>“เพราะฉะนั้นเราจึงได้ตักเตือนนักเรียนเหล่านั้นว่าให้พึงนึกในใจไว้ว่า เราไม่ได้มาเรียนจะเป็นฝรั่ง เราเรียนเพื่อจะเป็นคนไทยที่มีความรู้เสมอด้วยฝรั่ง”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						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(11 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มกราคม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พ.ศ.2440)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D1C-1B4F-4F75-BEB0-DAD0B9D0268A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650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th-TH" sz="5400" b="1" u="sng" dirty="0" smtClean="0">
                <a:latin typeface="TH SarabunPSK" pitchFamily="34" charset="-34"/>
                <a:cs typeface="TH SarabunPSK" pitchFamily="34" charset="-34"/>
              </a:rPr>
              <a:t>ความรู้กับคุณธรรมจะต้องเป็นเรื่องเดียวกัน</a:t>
            </a:r>
            <a:endParaRPr lang="th-TH" sz="54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61926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“ให้มีความวิตกไปว่า เด็กชั้นหลังจะห่างเหินจากศาสนาจนเลยกลาย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เปนคน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ไม่มีธรรมในใจมากขึ้น...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คนที่ไม่มีธรรม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เปนเครื่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องดำเนินตาม คงจะหันไปทางทุจริตโดยมาก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ถ้ารู้น้อยก็โกงไม่ใคร่คล่อง ฤาโกงไม่สนิท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ถ้ารู้มากก็โกงคล่องขึ้นและโกงพิสดารมากขึ้น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การที่หัดให้รู้อ่านอักขรวิธี ไม่เป็นเครื่องฝึกหัดให้คนดีแลคนชั่ว 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เปน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แต่ได้วิธีสำหรับจะเรียนความดีความชั่วได้คล่องขึ้น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(พระราชหัตถเลขา ล้น</a:t>
            </a:r>
            <a:r>
              <a:rPr lang="th-TH" sz="2400" b="1" dirty="0" err="1" smtClean="0">
                <a:latin typeface="TH SarabunPSK" pitchFamily="34" charset="-34"/>
                <a:cs typeface="TH SarabunPSK" pitchFamily="34" charset="-34"/>
              </a:rPr>
              <a:t>เกล้าร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.5 พ.ศ.2441)</a:t>
            </a:r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D1C-1B4F-4F75-BEB0-DAD0B9D0268A}" type="slidenum">
              <a:rPr lang="th-TH" smtClean="0"/>
              <a:t>4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5666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07950" y="188640"/>
            <a:ext cx="8932863" cy="6118598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พระบรมราโชวาท</a:t>
            </a:r>
          </a:p>
          <a:p>
            <a:pPr algn="ctr">
              <a:lnSpc>
                <a:spcPct val="110000"/>
              </a:lnSpc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ในพิธีพระราชทานปริญญาบัตรแก่นิสิตจุฬาลงกรณ์มหาวิทยาลัย</a:t>
            </a:r>
          </a:p>
          <a:p>
            <a:pPr algn="ctr">
              <a:lnSpc>
                <a:spcPct val="110000"/>
              </a:lnSpc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๕ กรกฎาคม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๒๕๐๕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  <a:p>
            <a:pPr algn="thaiDist">
              <a:lnSpc>
                <a:spcPct val="110000"/>
              </a:lnSpc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5200" b="1" dirty="0" smtClean="0">
                <a:latin typeface="TH SarabunPSK" pitchFamily="34" charset="-34"/>
                <a:cs typeface="TH SarabunPSK" pitchFamily="34" charset="-34"/>
              </a:rPr>
              <a:t>“...ประเทศชาติของเราจะเจริญหรือเสื่อมลงนั้นย่อมขึ้นอยู่กับการศึกษาของประชาชน</a:t>
            </a:r>
            <a:br>
              <a:rPr lang="th-TH" sz="5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5200" b="1" dirty="0" smtClean="0">
                <a:latin typeface="TH SarabunPSK" pitchFamily="34" charset="-34"/>
                <a:cs typeface="TH SarabunPSK" pitchFamily="34" charset="-34"/>
              </a:rPr>
              <a:t>แต่ละคนเป็นสำคัญ ผลการศึกษาอบรมในวันนี้ </a:t>
            </a:r>
            <a:br>
              <a:rPr lang="th-TH" sz="5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5200" b="1" dirty="0" smtClean="0">
                <a:latin typeface="TH SarabunPSK" pitchFamily="34" charset="-34"/>
                <a:cs typeface="TH SarabunPSK" pitchFamily="34" charset="-34"/>
              </a:rPr>
              <a:t>จะเป็นเครื่องกำหนดอนาคตของชาติในวันข้างหน้า...”</a:t>
            </a:r>
            <a:endParaRPr lang="th-TH" sz="5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8856663" y="-100013"/>
            <a:ext cx="395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/>
              <a:t>23</a:t>
            </a: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AAF8-F4D9-465D-954E-F7FF60BDDE58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286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9144000" cy="1570038"/>
          </a:xfrm>
        </p:spPr>
        <p:txBody>
          <a:bodyPr>
            <a:normAutofit fontScale="90000"/>
          </a:bodyPr>
          <a:lstStyle/>
          <a:p>
            <a:r>
              <a:rPr lang="th-TH" sz="6600" b="1"/>
              <a:t>พระบรมราโชวาท</a:t>
            </a:r>
            <a:br>
              <a:rPr lang="th-TH" sz="6600" b="1"/>
            </a:br>
            <a:r>
              <a:rPr lang="th-TH" sz="3600" b="1"/>
              <a:t>(พระราชทานเพื่อเชิญลงพิมพ์ในหนังสือวันเด็กประจำปี 2530)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628800"/>
            <a:ext cx="8785671" cy="5472112"/>
          </a:xfrm>
        </p:spPr>
        <p:txBody>
          <a:bodyPr>
            <a:normAutofit/>
          </a:bodyPr>
          <a:lstStyle/>
          <a:p>
            <a:pPr indent="468313">
              <a:lnSpc>
                <a:spcPct val="90000"/>
              </a:lnSpc>
              <a:buFontTx/>
              <a:buNone/>
            </a:pP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“เด็กๆ นอกจากจะต้อง</a:t>
            </a:r>
            <a:r>
              <a:rPr lang="th-TH" sz="4400" b="1" u="sng" dirty="0">
                <a:latin typeface="Angsana New" pitchFamily="18" charset="-34"/>
                <a:cs typeface="Angsana New" pitchFamily="18" charset="-34"/>
              </a:rPr>
              <a:t>เรียนความรู้</a:t>
            </a: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แล้ว</a:t>
            </a:r>
          </a:p>
          <a:p>
            <a:pPr indent="468313">
              <a:lnSpc>
                <a:spcPct val="90000"/>
              </a:lnSpc>
              <a:buFontTx/>
              <a:buNone/>
            </a:pP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ยังต้อง</a:t>
            </a:r>
            <a:r>
              <a:rPr lang="th-TH" sz="4400" b="1" u="sng" dirty="0">
                <a:latin typeface="Angsana New" pitchFamily="18" charset="-34"/>
                <a:cs typeface="Angsana New" pitchFamily="18" charset="-34"/>
              </a:rPr>
              <a:t>หัดทำการงาน</a:t>
            </a: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th-TH" sz="4400" b="1" u="sng" dirty="0">
                <a:latin typeface="Angsana New" pitchFamily="18" charset="-34"/>
                <a:cs typeface="Angsana New" pitchFamily="18" charset="-34"/>
              </a:rPr>
              <a:t>ทำความดี</a:t>
            </a: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ด้วย</a:t>
            </a:r>
          </a:p>
          <a:p>
            <a:pPr indent="468313">
              <a:lnSpc>
                <a:spcPct val="90000"/>
              </a:lnSpc>
              <a:buFontTx/>
              <a:buNone/>
            </a:pP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เพราะการทำงานจะช่วยให้มีความสามารถ</a:t>
            </a:r>
          </a:p>
          <a:p>
            <a:pPr indent="468313">
              <a:lnSpc>
                <a:spcPct val="90000"/>
              </a:lnSpc>
              <a:buFontTx/>
              <a:buNone/>
            </a:pP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มีความขยันอดทน พึ่งตนเองได้</a:t>
            </a:r>
          </a:p>
          <a:p>
            <a:pPr indent="468313">
              <a:lnSpc>
                <a:spcPct val="90000"/>
              </a:lnSpc>
              <a:buFontTx/>
              <a:buNone/>
            </a:pP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และการทำดีนั้นจะช่วยให้มีความสุขความเจริญ</a:t>
            </a:r>
          </a:p>
          <a:p>
            <a:pPr indent="468313">
              <a:lnSpc>
                <a:spcPct val="90000"/>
              </a:lnSpc>
              <a:buFontTx/>
              <a:buNone/>
            </a:pP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ทั้งป้องกันตนไว้ไม่ให้ตกต่ำ”</a:t>
            </a:r>
          </a:p>
          <a:p>
            <a:pPr indent="468313" algn="ctr">
              <a:lnSpc>
                <a:spcPct val="150000"/>
              </a:lnSpc>
              <a:spcBef>
                <a:spcPct val="30000"/>
              </a:spcBef>
              <a:buFontTx/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(จากหนังสือ “คำพ่อสอน” เล่ม 1 หน้า 16)</a:t>
            </a: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0" y="1628775"/>
            <a:ext cx="91805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70BD-BDC3-42BB-9F06-D10F53A30305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864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>
          <a:xfrm>
            <a:off x="107504" y="-27384"/>
            <a:ext cx="9036496" cy="1426170"/>
          </a:xfrm>
        </p:spPr>
        <p:txBody>
          <a:bodyPr/>
          <a:lstStyle/>
          <a:p>
            <a:r>
              <a:rPr lang="th-TH" sz="6600" b="1" u="sng" dirty="0" smtClean="0">
                <a:latin typeface="TH SarabunPSK" pitchFamily="34" charset="-34"/>
                <a:cs typeface="TH SarabunPSK" pitchFamily="34" charset="-34"/>
              </a:rPr>
              <a:t>โรงเรียนคุณธรรมจริยธรรม</a:t>
            </a:r>
            <a:endParaRPr lang="th-TH" sz="66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idx="1"/>
          </p:nvPr>
        </p:nvSpPr>
        <p:spPr>
          <a:xfrm>
            <a:off x="662880" y="1196752"/>
            <a:ext cx="7509520" cy="55446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4000" b="1" u="sng" dirty="0" smtClean="0">
                <a:latin typeface="TH SarabunPSK" pitchFamily="34" charset="-34"/>
                <a:cs typeface="TH SarabunPSK" pitchFamily="34" charset="-34"/>
              </a:rPr>
              <a:t>ปฐมบท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พ.ศ.2553</a:t>
            </a:r>
          </a:p>
          <a:p>
            <a:pPr marL="0" indent="0">
              <a:buNone/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	“โรงเรียนบางมูลนากภูมิวิทยาคม จ.พิจิตร”</a:t>
            </a:r>
          </a:p>
          <a:p>
            <a:pPr marL="0" indent="0">
              <a:buNone/>
            </a:pPr>
            <a:r>
              <a:rPr lang="th-TH" sz="4000" b="1" u="sng" dirty="0" smtClean="0">
                <a:latin typeface="TH SarabunPSK" pitchFamily="34" charset="-34"/>
                <a:cs typeface="TH SarabunPSK" pitchFamily="34" charset="-34"/>
              </a:rPr>
              <a:t>ช่วงที่ 1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พ.ศ.2555</a:t>
            </a:r>
          </a:p>
          <a:p>
            <a:pPr marL="0" indent="0">
              <a:buNone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“กองทุนการศึกษา”</a:t>
            </a:r>
          </a:p>
          <a:p>
            <a:pPr marL="0" indent="0">
              <a:buNone/>
            </a:pPr>
            <a:r>
              <a:rPr lang="th-TH" sz="4000" b="1" u="sng" dirty="0" smtClean="0">
                <a:latin typeface="TH SarabunPSK" pitchFamily="34" charset="-34"/>
                <a:cs typeface="TH SarabunPSK" pitchFamily="34" charset="-34"/>
              </a:rPr>
              <a:t>ช่วงที่ 2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พ.ศ.2557</a:t>
            </a:r>
          </a:p>
          <a:p>
            <a:pPr marL="0" indent="0">
              <a:buNone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“มูลนิธิ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ยุวสถิรคุณ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”</a:t>
            </a:r>
          </a:p>
          <a:p>
            <a:pPr marL="0" indent="0">
              <a:buNone/>
            </a:pPr>
            <a:r>
              <a:rPr lang="th-TH" sz="4000" b="1" u="sng" dirty="0" smtClean="0">
                <a:latin typeface="TH SarabunPSK" pitchFamily="34" charset="-34"/>
                <a:cs typeface="TH SarabunPSK" pitchFamily="34" charset="-34"/>
              </a:rPr>
              <a:t>ช่วงที่ 3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พ.ศ.2559</a:t>
            </a:r>
          </a:p>
          <a:p>
            <a:pPr marL="0" indent="0">
              <a:buNone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“กระทรวงศึกษาธิการ”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368-A8B4-4AEB-AFCD-CF8B4BF21D37}" type="slidenum">
              <a:rPr lang="th-TH" smtClean="0"/>
              <a:pPr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2429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sz="6600" b="1" u="sng" dirty="0" smtClean="0">
                <a:latin typeface="TH SarabunPSK" pitchFamily="34" charset="-34"/>
                <a:cs typeface="TH SarabunPSK" pitchFamily="34" charset="-34"/>
              </a:rPr>
              <a:t>จากโรงเรียนคุณธรรม 2555 - 2559</a:t>
            </a:r>
            <a:endParaRPr lang="th-TH" sz="66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99592" y="1268760"/>
            <a:ext cx="7632848" cy="5112568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โรงเรียนคุณธรรม</a:t>
            </a:r>
          </a:p>
          <a:p>
            <a:pPr marL="514350" indent="-514350">
              <a:buAutoNum type="arabicPeriod"/>
            </a:pP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วิทยาลัยอาชีวะคุณธรรม</a:t>
            </a:r>
          </a:p>
          <a:p>
            <a:pPr marL="514350" indent="-514350">
              <a:buAutoNum type="arabicPeriod"/>
            </a:pP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มหาวิทยาลัยคุณธรรม</a:t>
            </a:r>
          </a:p>
          <a:p>
            <a:pPr marL="514350" indent="-514350">
              <a:buAutoNum type="arabicPeriod"/>
            </a:pP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โรงพยาบาลคุณธรรม</a:t>
            </a:r>
          </a:p>
          <a:p>
            <a:pPr marL="514350" indent="-514350">
              <a:buAutoNum type="arabicPeriod"/>
            </a:pP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บริษัท / โรงงานคุณธรรม</a:t>
            </a:r>
          </a:p>
          <a:p>
            <a:pPr marL="514350" indent="-514350">
              <a:buAutoNum type="arabicPeriod"/>
            </a:pP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อื่นๆ เช่น องค์กรปกครองส่วนท้องถิ่น</a:t>
            </a:r>
            <a:endParaRPr lang="th-TH" sz="4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368-A8B4-4AEB-AFCD-CF8B4BF21D37}" type="slidenum">
              <a:rPr lang="th-TH" smtClean="0"/>
              <a:pPr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7308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2071702"/>
          </a:xfrm>
        </p:spPr>
        <p:txBody>
          <a:bodyPr>
            <a:normAutofit/>
          </a:bodyPr>
          <a:lstStyle/>
          <a:p>
            <a:r>
              <a:rPr lang="th-TH" sz="6000" b="1" u="sng" baseline="0" dirty="0" smtClean="0">
                <a:latin typeface="Cordia New" pitchFamily="34" charset="-34"/>
                <a:cs typeface="Cordia New" pitchFamily="34" charset="-34"/>
              </a:rPr>
              <a:t>การเปลี่ยนแปลง </a:t>
            </a:r>
            <a:r>
              <a:rPr lang="th-TH" sz="4000" b="1" u="sng" baseline="0" dirty="0" smtClean="0">
                <a:latin typeface="Cordia New" pitchFamily="34" charset="-34"/>
                <a:cs typeface="Cordia New" pitchFamily="34" charset="-34"/>
              </a:rPr>
              <a:t/>
            </a:r>
            <a:br>
              <a:rPr lang="th-TH" sz="4000" b="1" u="sng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2800" b="1" baseline="0" dirty="0" smtClean="0">
                <a:latin typeface="Cordia New" pitchFamily="34" charset="-34"/>
                <a:cs typeface="Cordia New" pitchFamily="34" charset="-34"/>
              </a:rPr>
              <a:t>(นำเสนอโดยนักวิชาการจาก </a:t>
            </a:r>
            <a:r>
              <a:rPr lang="th-TH" sz="2800" b="1" baseline="0" dirty="0" err="1" smtClean="0">
                <a:latin typeface="Cordia New" pitchFamily="34" charset="-34"/>
                <a:cs typeface="Cordia New" pitchFamily="34" charset="-34"/>
              </a:rPr>
              <a:t>มศว.</a:t>
            </a:r>
            <a:r>
              <a:rPr lang="th-TH" sz="2800" b="1" baseline="0" dirty="0" smtClean="0">
                <a:latin typeface="Cordia New" pitchFamily="34" charset="-34"/>
                <a:cs typeface="Cordia New" pitchFamily="34" charset="-34"/>
              </a:rPr>
              <a:t> เมื่อวันที่ 17 พ.ย.2558) ในโรงเรียนคุณธรรม</a:t>
            </a:r>
            <a:endParaRPr lang="th-TH" sz="48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072098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สภาพแวดล้อม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สะอาด – ร่มรื่นมากขึ้น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บรรยากาศ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ผู้บริหาร – ครู – นักเรียน มีความสัมพันธ์ที่ดี ร่วมมือกัน และเรียนรู้ร่วมกัน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นักเรียน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</a:t>
            </a:r>
            <a:endParaRPr lang="th-TH" sz="3600" b="1" baseline="0" dirty="0" smtClean="0">
              <a:latin typeface="Cordia New" pitchFamily="34" charset="-34"/>
              <a:cs typeface="Cordia New" pitchFamily="34" charset="-34"/>
            </a:endParaRPr>
          </a:p>
          <a:p>
            <a:pPr marL="1314450" lvl="2" indent="-514350">
              <a:spcBef>
                <a:spcPts val="1800"/>
              </a:spcBef>
              <a:buAutoNum type="thaiAlpha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รับผิดชอบต่อตนเอง และส่วนรวมมากขึ้น</a:t>
            </a:r>
          </a:p>
          <a:p>
            <a:pPr marL="1314450" lvl="2" indent="-514350">
              <a:spcBef>
                <a:spcPts val="1800"/>
              </a:spcBef>
              <a:buAutoNum type="thaiAlpha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มีระเบียบวินัยเพิ่มมากขึ้น พฤติกรรม ได้แก่ การเดินแถว การแต่งกาย</a:t>
            </a:r>
            <a:endParaRPr lang="th-TH" sz="36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368-A8B4-4AEB-AFCD-CF8B4BF21D37}" type="slidenum">
              <a:rPr lang="th-TH" smtClean="0"/>
              <a:pPr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8159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28614" y="285728"/>
            <a:ext cx="8801104" cy="6357982"/>
          </a:xfrm>
        </p:spPr>
        <p:txBody>
          <a:bodyPr>
            <a:normAutofit/>
          </a:bodyPr>
          <a:lstStyle/>
          <a:p>
            <a:pPr marL="0">
              <a:spcBef>
                <a:spcPts val="2400"/>
              </a:spcBef>
              <a:buNone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ค. การปฏิบัติตน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ปฏิบัติตามข้อตกลง กฎเกณฑ์ และระเบียบของโรงเรียนได้ดีขึ้น</a:t>
            </a:r>
          </a:p>
          <a:p>
            <a:pPr marL="0">
              <a:spcBef>
                <a:spcPts val="2400"/>
              </a:spcBef>
              <a:buNone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ง. ด้านจิตอาสา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มีจิตอาสามากขึ้น มีน้ำใจ ใช้เวลาว่างให้เกิดประโยชน์ต่อตนเองและผู้อื่น ช่วยงานครูและผู้ปกครอง</a:t>
            </a:r>
          </a:p>
          <a:p>
            <a:pPr marL="0">
              <a:spcBef>
                <a:spcPts val="2400"/>
              </a:spcBef>
              <a:buNone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จ. ด้านพัฒนาตนเอง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ฝึกสมาธิ กล้าแสดงออก ใฝ่เรียน กระตือรือร้น มีทัศนคติที่ดี</a:t>
            </a:r>
          </a:p>
          <a:p>
            <a:pPr marL="0">
              <a:spcBef>
                <a:spcPts val="2400"/>
              </a:spcBef>
              <a:buNone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ช. เป็นแบบอย่าง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ทั้งในประเทศ และมาเลเซีย มาดูงาน</a:t>
            </a:r>
            <a:b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การพัฒนาคุณธรรมจริยธรรมนักเรียน</a:t>
            </a:r>
            <a:r>
              <a:rPr lang="th-TH" sz="3600" b="1" baseline="0" dirty="0" err="1" smtClean="0">
                <a:latin typeface="Cordia New" pitchFamily="34" charset="-34"/>
                <a:cs typeface="Cordia New" pitchFamily="34" charset="-34"/>
              </a:rPr>
              <a:t>โรงเรียนบู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เกะตา และโรงเรียน</a:t>
            </a:r>
            <a:r>
              <a:rPr lang="th-TH" sz="3600" b="1" baseline="0" dirty="0" err="1" smtClean="0">
                <a:latin typeface="Cordia New" pitchFamily="34" charset="-34"/>
                <a:cs typeface="Cordia New" pitchFamily="34" charset="-34"/>
              </a:rPr>
              <a:t>มูโนะ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 จ.นราธิวาส</a:t>
            </a:r>
            <a:endParaRPr lang="th-TH" sz="36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368-A8B4-4AEB-AFCD-CF8B4BF21D37}" type="slidenum">
              <a:rPr lang="th-TH" smtClean="0"/>
              <a:pPr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3544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Autofit/>
          </a:bodyPr>
          <a:lstStyle/>
          <a:p>
            <a:r>
              <a:rPr lang="th-TH" sz="7200" b="1" u="sng" baseline="0" dirty="0" smtClean="0">
                <a:latin typeface="Cordia New" pitchFamily="34" charset="-34"/>
                <a:cs typeface="Cordia New" pitchFamily="34" charset="-34"/>
              </a:rPr>
              <a:t>ผลการเรียน</a:t>
            </a:r>
            <a:endParaRPr lang="th-TH" sz="7200" b="1" u="sng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44" y="1285860"/>
            <a:ext cx="8786874" cy="5572140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2400"/>
              </a:spcBef>
              <a:buAutoNum type="thaiAlphaPeriod"/>
            </a:pP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ผลสอบ </a:t>
            </a:r>
            <a:r>
              <a:rPr lang="en-US" sz="4000" b="1" baseline="0" dirty="0" smtClean="0">
                <a:latin typeface="Cordia New" pitchFamily="34" charset="-34"/>
                <a:cs typeface="Cordia New" pitchFamily="34" charset="-34"/>
              </a:rPr>
              <a:t>O-NET</a:t>
            </a: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 สูงขึ้น ทั้งชั้นประถม มัธยมต้น และมัธยมปลาย</a:t>
            </a:r>
          </a:p>
          <a:p>
            <a:pPr marL="514350" indent="-514350">
              <a:spcBef>
                <a:spcPts val="2400"/>
              </a:spcBef>
              <a:buAutoNum type="thaiAlphaPeriod"/>
            </a:pP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เรียนต่อได้สูงขึ้น – มากขึ้น</a:t>
            </a:r>
          </a:p>
          <a:p>
            <a:pPr marL="514350" indent="-514350">
              <a:spcBef>
                <a:spcPts val="2400"/>
              </a:spcBef>
              <a:buAutoNum type="thaiAlphaPeriod"/>
            </a:pP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อัตราการออกกลางคันลดลง</a:t>
            </a:r>
          </a:p>
          <a:p>
            <a:pPr marL="514350" indent="-514350">
              <a:spcBef>
                <a:spcPts val="2400"/>
              </a:spcBef>
              <a:buAutoNum type="thaiAlphaPeriod"/>
            </a:pP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ได้รับรางวัลเชิดชูจากการประกวดทั้งด้านคุณธรรม จริยธรรม และด้านการศึกษา</a:t>
            </a:r>
            <a:endParaRPr lang="th-TH" sz="40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368-A8B4-4AEB-AFCD-CF8B4BF21D37}" type="slidenum">
              <a:rPr lang="th-TH" smtClean="0"/>
              <a:pPr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8870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357166"/>
            <a:ext cx="8643998" cy="6286544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buNone/>
            </a:pPr>
            <a:r>
              <a:rPr lang="th-TH" sz="4400" b="1" baseline="0" dirty="0" smtClean="0">
                <a:latin typeface="Cordia New" pitchFamily="34" charset="-34"/>
                <a:cs typeface="Cordia New" pitchFamily="34" charset="-34"/>
              </a:rPr>
              <a:t>(4) ผลด้านอื่นๆ</a:t>
            </a:r>
          </a:p>
          <a:p>
            <a:pPr marL="514350" indent="-514350">
              <a:spcBef>
                <a:spcPts val="2400"/>
              </a:spcBef>
              <a:buAutoNum type="thaiAlpha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ชุมชนตื่นตัวในระดับสูงมาก เช่น ชุมชนเข้าร่วมกิจกรรมโรงเรียน เป็นวิทยากรท้องถิ่น สนับสนุนงบประมาณและอุปกรณ์</a:t>
            </a:r>
          </a:p>
          <a:p>
            <a:pPr marL="514350" indent="-514350">
              <a:spcBef>
                <a:spcPts val="2400"/>
              </a:spcBef>
              <a:buAutoNum type="thaiAlpha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ผู้บริหารโรงเรียนมีความรู้ มีความเป็นผู้นำ มียุทธศาสตร์พัฒนาโรงเรียนที่ชัดเจน</a:t>
            </a:r>
          </a:p>
          <a:p>
            <a:pPr marL="514350" indent="-514350">
              <a:spcBef>
                <a:spcPts val="2400"/>
              </a:spcBef>
              <a:buAutoNum type="thaiAlpha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มีการน้อมนำเอาพระราชประสงค์ในพระบาทสมเด็จพระเจ้าอยู่หัวเรื่องที่ให้โรงเรียนสร้างคนดี มาเป็นหลักและกำลังใจในการปฏิบัติงาน</a:t>
            </a:r>
          </a:p>
          <a:p>
            <a:pPr>
              <a:spcBef>
                <a:spcPts val="2400"/>
              </a:spcBef>
              <a:buNone/>
            </a:pPr>
            <a:endParaRPr lang="th-TH" sz="36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368-A8B4-4AEB-AFCD-CF8B4BF21D37}" type="slidenum">
              <a:rPr lang="th-TH" smtClean="0"/>
              <a:pPr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6071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-214338"/>
            <a:ext cx="9286908" cy="1470025"/>
          </a:xfrm>
        </p:spPr>
        <p:txBody>
          <a:bodyPr>
            <a:noAutofit/>
          </a:bodyPr>
          <a:lstStyle/>
          <a:p>
            <a:r>
              <a:rPr lang="th-TH" sz="6000" b="1" u="sng" baseline="0" dirty="0" smtClean="0">
                <a:latin typeface="Cordia New" pitchFamily="34" charset="-34"/>
                <a:cs typeface="Cordia New" pitchFamily="34" charset="-34"/>
              </a:rPr>
              <a:t>แนวคิดในการบริหารโรงพยาบาล</a:t>
            </a:r>
            <a:endParaRPr lang="th-TH" sz="6000" b="1" u="sng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3324896" y="2643182"/>
            <a:ext cx="2428892" cy="164307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</a:rPr>
              <a:t>โรงพยาบาล</a:t>
            </a:r>
            <a:endParaRPr lang="th-TH" sz="3200" b="1" dirty="0">
              <a:solidFill>
                <a:schemeClr val="tx1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857488" y="1214422"/>
            <a:ext cx="3214710" cy="7858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</a:rPr>
              <a:t>ระบบ</a:t>
            </a:r>
            <a:r>
              <a:rPr lang="th-TH" sz="4000" b="1" dirty="0" err="1" smtClean="0">
                <a:solidFill>
                  <a:schemeClr val="tx1"/>
                </a:solidFill>
              </a:rPr>
              <a:t>ธรรมาภิ</a:t>
            </a:r>
            <a:r>
              <a:rPr lang="th-TH" sz="4000" b="1" dirty="0" smtClean="0">
                <a:solidFill>
                  <a:schemeClr val="tx1"/>
                </a:solidFill>
              </a:rPr>
              <a:t>บาล</a:t>
            </a:r>
            <a:endParaRPr lang="th-TH" sz="4000" b="1" dirty="0">
              <a:solidFill>
                <a:schemeClr val="tx1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1740" y="2694980"/>
            <a:ext cx="2661446" cy="13769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</a:rPr>
              <a:t>โรงพยาบาล</a:t>
            </a:r>
          </a:p>
          <a:p>
            <a:pPr algn="ctr"/>
            <a:r>
              <a:rPr lang="th-TH" sz="4000" b="1" dirty="0" smtClean="0">
                <a:solidFill>
                  <a:schemeClr val="tx1"/>
                </a:solidFill>
              </a:rPr>
              <a:t>คุณภาพ</a:t>
            </a:r>
            <a:endParaRPr lang="th-TH" sz="4000" b="1" dirty="0">
              <a:solidFill>
                <a:schemeClr val="tx1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967886" y="4985760"/>
            <a:ext cx="5379310" cy="10041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</a:rPr>
              <a:t>ปรัชญาของเศรษฐกิจพอเพียง</a:t>
            </a:r>
            <a:endParaRPr lang="th-TH" sz="4000" b="1" dirty="0">
              <a:solidFill>
                <a:schemeClr val="tx1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407616" y="2643182"/>
            <a:ext cx="2714612" cy="15001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</a:rPr>
              <a:t>โรงพยาบาลคุณธรรม</a:t>
            </a:r>
            <a:endParaRPr lang="th-TH" sz="4000" b="1" dirty="0">
              <a:solidFill>
                <a:schemeClr val="tx1"/>
              </a:solidFill>
            </a:endParaRPr>
          </a:p>
        </p:txBody>
      </p:sp>
      <p:sp>
        <p:nvSpPr>
          <p:cNvPr id="9" name="ลูกศรลง 8"/>
          <p:cNvSpPr/>
          <p:nvPr/>
        </p:nvSpPr>
        <p:spPr>
          <a:xfrm>
            <a:off x="4357686" y="2000240"/>
            <a:ext cx="428628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ลูกศรลง 9"/>
          <p:cNvSpPr/>
          <p:nvPr/>
        </p:nvSpPr>
        <p:spPr>
          <a:xfrm rot="5400000">
            <a:off x="5871831" y="3178967"/>
            <a:ext cx="428628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1" name="ลูกศรลง 10"/>
          <p:cNvSpPr/>
          <p:nvPr/>
        </p:nvSpPr>
        <p:spPr>
          <a:xfrm rot="16200000">
            <a:off x="2786050" y="3163317"/>
            <a:ext cx="428628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ลูกศรลง 11"/>
          <p:cNvSpPr/>
          <p:nvPr/>
        </p:nvSpPr>
        <p:spPr>
          <a:xfrm rot="10800000">
            <a:off x="4357686" y="4303263"/>
            <a:ext cx="428628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TextBox 12"/>
          <p:cNvSpPr txBox="1"/>
          <p:nvPr/>
        </p:nvSpPr>
        <p:spPr>
          <a:xfrm>
            <a:off x="714348" y="6072206"/>
            <a:ext cx="8010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/>
              <a:t>รมณียะ คือ สะอาด – สะดวก – สบาย (กายและใจ)</a:t>
            </a:r>
            <a:endParaRPr lang="th-TH" sz="4000" b="1" dirty="0"/>
          </a:p>
        </p:txBody>
      </p:sp>
      <p:sp>
        <p:nvSpPr>
          <p:cNvPr id="14" name="ตัวยึดหมายเลขภาพนิ่ง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13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65711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1143000"/>
          </a:xfrm>
        </p:spPr>
        <p:txBody>
          <a:bodyPr>
            <a:noAutofit/>
          </a:bodyPr>
          <a:lstStyle/>
          <a:p>
            <a:r>
              <a:rPr lang="th-TH" sz="6600" b="1" u="sng" baseline="0" dirty="0" smtClean="0">
                <a:latin typeface="Cordia New" pitchFamily="34" charset="-34"/>
                <a:cs typeface="Cordia New" pitchFamily="34" charset="-34"/>
              </a:rPr>
              <a:t>ระบบ</a:t>
            </a:r>
            <a:r>
              <a:rPr lang="th-TH" sz="6600" b="1" u="sng" baseline="0" dirty="0" err="1" smtClean="0">
                <a:latin typeface="Cordia New" pitchFamily="34" charset="-34"/>
                <a:cs typeface="Cordia New" pitchFamily="34" charset="-34"/>
              </a:rPr>
              <a:t>ธรรมาภิ</a:t>
            </a:r>
            <a:r>
              <a:rPr lang="th-TH" sz="6600" b="1" u="sng" baseline="0" dirty="0" smtClean="0">
                <a:latin typeface="Cordia New" pitchFamily="34" charset="-34"/>
                <a:cs typeface="Cordia New" pitchFamily="34" charset="-34"/>
              </a:rPr>
              <a:t>บาล</a:t>
            </a:r>
            <a:endParaRPr lang="th-TH" sz="6600" b="1" u="sng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14282" y="1142984"/>
            <a:ext cx="8786874" cy="5643602"/>
          </a:xfrm>
        </p:spPr>
        <p:txBody>
          <a:bodyPr>
            <a:normAutofit/>
          </a:bodyPr>
          <a:lstStyle/>
          <a:p>
            <a:pPr marL="514350" indent="-514350">
              <a:buAutoNum type="thaiAlphaPeriod"/>
            </a:pP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เป้าหมาย </a:t>
            </a:r>
            <a:r>
              <a:rPr lang="en-US" sz="40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เพื่อเพิ่มประสิทธิภาพและประสิทธิผล</a:t>
            </a:r>
          </a:p>
          <a:p>
            <a:pPr marL="0" indent="0">
              <a:buNone/>
            </a:pPr>
            <a:r>
              <a:rPr lang="th-TH" sz="4000" b="1" baseline="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“ประหยัด – เรียบง่าย – ประโยชน์สูงสุด”</a:t>
            </a:r>
          </a:p>
          <a:p>
            <a:pPr marL="0" indent="0">
              <a:buNone/>
            </a:pPr>
            <a:r>
              <a:rPr lang="th-TH" sz="4000" b="1" baseline="0" dirty="0">
                <a:latin typeface="Cordia New" pitchFamily="34" charset="-34"/>
                <a:cs typeface="Cordia New" pitchFamily="34" charset="-34"/>
              </a:rPr>
              <a:t>	</a:t>
            </a: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064721"/>
              </p:ext>
            </p:extLst>
          </p:nvPr>
        </p:nvGraphicFramePr>
        <p:xfrm>
          <a:off x="357158" y="2768332"/>
          <a:ext cx="8643998" cy="3803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776"/>
                <a:gridCol w="4929222"/>
              </a:tblGrid>
              <a:tr h="515871"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ปัจจัยนำเข้า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     ประหยัด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515871">
                <a:tc>
                  <a:txBody>
                    <a:bodyPr/>
                    <a:lstStyle/>
                    <a:p>
                      <a:endParaRPr lang="th-TH" sz="32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200" b="1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515871"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กระบวนการ (ทำงาน)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     เรียบง่าย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515871">
                <a:tc>
                  <a:txBody>
                    <a:bodyPr/>
                    <a:lstStyle/>
                    <a:p>
                      <a:endParaRPr lang="th-TH" sz="32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2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1365540"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ผลได้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Cordia New" pitchFamily="34" charset="-34"/>
                          <a:cs typeface="Cordia New" pitchFamily="34" charset="-34"/>
                        </a:rPr>
                        <a:t>     </a:t>
                      </a:r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ประโยชน์สูงสุด</a:t>
                      </a:r>
                      <a:endParaRPr lang="th-TH" sz="3200" b="1" dirty="0" smtClean="0"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    (</a:t>
                      </a:r>
                      <a:r>
                        <a:rPr lang="en-US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output</a:t>
                      </a:r>
                      <a:r>
                        <a:rPr lang="en-US" sz="3600" b="1" baseline="0" dirty="0" smtClean="0">
                          <a:latin typeface="Cordia New" pitchFamily="34" charset="-34"/>
                          <a:cs typeface="Cordia New" pitchFamily="34" charset="-34"/>
                        </a:rPr>
                        <a:t> – outcome – impact)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ตัวเชื่อมต่อตรง 5"/>
          <p:cNvCxnSpPr/>
          <p:nvPr/>
        </p:nvCxnSpPr>
        <p:spPr>
          <a:xfrm rot="5400000">
            <a:off x="535753" y="3678239"/>
            <a:ext cx="78581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571472" y="4856966"/>
            <a:ext cx="71438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ลูกศรขวา 8"/>
          <p:cNvSpPr/>
          <p:nvPr/>
        </p:nvSpPr>
        <p:spPr>
          <a:xfrm>
            <a:off x="3571868" y="2857496"/>
            <a:ext cx="928694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ลูกศรขวา 9"/>
          <p:cNvSpPr/>
          <p:nvPr/>
        </p:nvSpPr>
        <p:spPr>
          <a:xfrm>
            <a:off x="3571868" y="5286388"/>
            <a:ext cx="928694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ลูกศรขวา 10"/>
          <p:cNvSpPr/>
          <p:nvPr/>
        </p:nvSpPr>
        <p:spPr>
          <a:xfrm>
            <a:off x="3571868" y="4071942"/>
            <a:ext cx="928694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14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99683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85720" y="-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5400" b="1" baseline="0" dirty="0" smtClean="0">
                <a:latin typeface="Cordia New" pitchFamily="34" charset="-34"/>
                <a:cs typeface="Cordia New" pitchFamily="34" charset="-34"/>
              </a:rPr>
              <a:t>ข. โครงสร้าง</a:t>
            </a:r>
            <a:r>
              <a:rPr lang="th-TH" sz="5400" b="1" baseline="0" dirty="0" err="1" smtClean="0">
                <a:latin typeface="Cordia New" pitchFamily="34" charset="-34"/>
                <a:cs typeface="Cordia New" pitchFamily="34" charset="-34"/>
              </a:rPr>
              <a:t>ธรรมาภิ</a:t>
            </a:r>
            <a:r>
              <a:rPr lang="th-TH" sz="5400" b="1" baseline="0" dirty="0" smtClean="0">
                <a:latin typeface="Cordia New" pitchFamily="34" charset="-34"/>
                <a:cs typeface="Cordia New" pitchFamily="34" charset="-34"/>
              </a:rPr>
              <a:t>บาล</a:t>
            </a:r>
            <a:endParaRPr lang="th-TH" sz="5400" b="1" baseline="0" dirty="0">
              <a:latin typeface="Cordia New" pitchFamily="34" charset="-34"/>
              <a:cs typeface="Cordia New" pitchFamily="34" charset="-34"/>
            </a:endParaRPr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4743920"/>
              </p:ext>
            </p:extLst>
          </p:nvPr>
        </p:nvGraphicFramePr>
        <p:xfrm>
          <a:off x="0" y="1142984"/>
          <a:ext cx="9144000" cy="56485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  <a:gridCol w="3048000"/>
              </a:tblGrid>
              <a:tr h="13037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3600" b="1" dirty="0" smtClean="0">
                          <a:cs typeface="+mn-cs"/>
                        </a:rPr>
                        <a:t>1. เจ้าของ</a:t>
                      </a:r>
                      <a:endParaRPr lang="th-TH" sz="3600" b="1" dirty="0" smtClean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</a:tr>
              <a:tr h="13037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3600" b="1" baseline="0" dirty="0" smtClean="0">
                          <a:latin typeface="Cordia New" pitchFamily="34" charset="-34"/>
                          <a:cs typeface="+mn-cs"/>
                        </a:rPr>
                        <a:t>ความ</a:t>
                      </a:r>
                      <a:r>
                        <a:rPr lang="th-TH" sz="3600" b="1" dirty="0" smtClean="0">
                          <a:cs typeface="+mn-cs"/>
                        </a:rPr>
                        <a:t>รับผิดรับชอบ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800" b="1" dirty="0" smtClean="0">
                          <a:cs typeface="+mn-cs"/>
                        </a:rPr>
                        <a:t>(accountability)</a:t>
                      </a:r>
                      <a:endParaRPr lang="th-TH" sz="2800" b="1" dirty="0" smtClean="0"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3600" b="1" dirty="0" smtClean="0">
                          <a:cs typeface="+mn-cs"/>
                        </a:rPr>
                        <a:t>2. ฝ่ายนโยบาย</a:t>
                      </a: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600" b="1" dirty="0" smtClean="0">
                          <a:cs typeface="+mn-cs"/>
                        </a:rPr>
                        <a:t>  </a:t>
                      </a:r>
                      <a:r>
                        <a:rPr lang="th-TH" sz="3600" b="1" dirty="0" smtClean="0">
                          <a:cs typeface="+mn-cs"/>
                        </a:rPr>
                        <a:t>  ความรับผิดชอบ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3600" b="1" dirty="0" smtClean="0">
                          <a:cs typeface="+mn-cs"/>
                        </a:rPr>
                        <a:t>    </a:t>
                      </a:r>
                      <a:r>
                        <a:rPr lang="en-US" sz="2800" b="1" dirty="0" smtClean="0">
                          <a:cs typeface="+mn-cs"/>
                        </a:rPr>
                        <a:t>(responsibility)</a:t>
                      </a:r>
                      <a:endParaRPr lang="th-TH" sz="4000" b="1" baseline="0" dirty="0">
                        <a:solidFill>
                          <a:schemeClr val="tx1"/>
                        </a:solidFill>
                        <a:latin typeface="Cordia New" pitchFamily="34" charset="-34"/>
                        <a:cs typeface="+mn-cs"/>
                      </a:endParaRPr>
                    </a:p>
                  </a:txBody>
                  <a:tcPr/>
                </a:tc>
              </a:tr>
              <a:tr h="13037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h-TH" sz="4000" b="1" baseline="0" dirty="0">
                        <a:solidFill>
                          <a:schemeClr val="tx1"/>
                        </a:solidFill>
                        <a:latin typeface="Cordia New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3600" b="1" dirty="0" smtClean="0">
                          <a:cs typeface="+mn-cs"/>
                        </a:rPr>
                        <a:t>3. ฝ่ายบริหาร</a:t>
                      </a: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h-TH" sz="32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</a:tr>
              <a:tr h="13037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3600" b="1" dirty="0" smtClean="0">
                          <a:cs typeface="+mn-cs"/>
                        </a:rPr>
                        <a:t>4. ฝ่ายปฏิบัติ</a:t>
                      </a: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ลูกศรโค้งซ้าย 5"/>
          <p:cNvSpPr/>
          <p:nvPr/>
        </p:nvSpPr>
        <p:spPr>
          <a:xfrm>
            <a:off x="5715008" y="1571612"/>
            <a:ext cx="642942" cy="1500198"/>
          </a:xfrm>
          <a:prstGeom prst="curvedLeftArrow">
            <a:avLst>
              <a:gd name="adj1" fmla="val 25000"/>
              <a:gd name="adj2" fmla="val 5512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9" name="ลูกศรโค้งซ้าย 8"/>
          <p:cNvSpPr/>
          <p:nvPr/>
        </p:nvSpPr>
        <p:spPr>
          <a:xfrm rot="10800000">
            <a:off x="2786050" y="1571611"/>
            <a:ext cx="571504" cy="1428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15</a:t>
            </a:fld>
            <a:endParaRPr lang="th-TH" dirty="0"/>
          </a:p>
        </p:txBody>
      </p:sp>
      <p:sp>
        <p:nvSpPr>
          <p:cNvPr id="13" name="ลูกศรโค้งซ้าย 12"/>
          <p:cNvSpPr/>
          <p:nvPr/>
        </p:nvSpPr>
        <p:spPr>
          <a:xfrm rot="10800000">
            <a:off x="2714612" y="4572008"/>
            <a:ext cx="571504" cy="134225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4" name="ลูกศรโค้งซ้าย 13"/>
          <p:cNvSpPr/>
          <p:nvPr/>
        </p:nvSpPr>
        <p:spPr>
          <a:xfrm rot="10800000">
            <a:off x="2643175" y="3000372"/>
            <a:ext cx="642942" cy="150019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5" name="ลูกศรโค้งซ้าย 14"/>
          <p:cNvSpPr/>
          <p:nvPr/>
        </p:nvSpPr>
        <p:spPr>
          <a:xfrm>
            <a:off x="5715008" y="4714884"/>
            <a:ext cx="642942" cy="1500198"/>
          </a:xfrm>
          <a:prstGeom prst="curvedLeftArrow">
            <a:avLst>
              <a:gd name="adj1" fmla="val 25000"/>
              <a:gd name="adj2" fmla="val 5512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6" name="ลูกศรโค้งซ้าย 15"/>
          <p:cNvSpPr/>
          <p:nvPr/>
        </p:nvSpPr>
        <p:spPr>
          <a:xfrm>
            <a:off x="5715008" y="3071810"/>
            <a:ext cx="642942" cy="1643074"/>
          </a:xfrm>
          <a:prstGeom prst="curvedLeftArrow">
            <a:avLst>
              <a:gd name="adj1" fmla="val 25000"/>
              <a:gd name="adj2" fmla="val 5512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048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664371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h-TH" sz="5600" b="1" u="sng" baseline="0" dirty="0" smtClean="0">
                <a:latin typeface="Cordia New" pitchFamily="34" charset="-34"/>
                <a:cs typeface="Cordia New" pitchFamily="34" charset="-34"/>
              </a:rPr>
              <a:t>ความรับผิดชอบ</a:t>
            </a:r>
            <a:r>
              <a:rPr lang="en-US" sz="5600" b="1" baseline="0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8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4800" b="1" baseline="0" dirty="0" smtClean="0">
                <a:latin typeface="Cordia New" pitchFamily="34" charset="-34"/>
                <a:cs typeface="Cordia New" pitchFamily="34" charset="-34"/>
              </a:rPr>
              <a:t>พันธะสัญญาที่จะปฏิบัติงาน (หน้าที่) ให้แก่องค์กร (เช่น สัญญาจ้าง, งานประจำตำแหน่ง)</a:t>
            </a:r>
          </a:p>
          <a:p>
            <a:pPr marL="0" indent="0">
              <a:lnSpc>
                <a:spcPct val="150000"/>
              </a:lnSpc>
              <a:spcBef>
                <a:spcPts val="2400"/>
              </a:spcBef>
              <a:buNone/>
            </a:pPr>
            <a:r>
              <a:rPr lang="th-TH" sz="5600" b="1" u="sng" baseline="0" dirty="0" smtClean="0">
                <a:latin typeface="Cordia New" pitchFamily="34" charset="-34"/>
                <a:cs typeface="Cordia New" pitchFamily="34" charset="-34"/>
              </a:rPr>
              <a:t>ความรับผิดรับชอบ</a:t>
            </a:r>
            <a:r>
              <a:rPr lang="en-US" sz="5600" b="1" baseline="0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8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4800" b="1" baseline="0" dirty="0" smtClean="0">
                <a:latin typeface="Cordia New" pitchFamily="34" charset="-34"/>
                <a:cs typeface="Cordia New" pitchFamily="34" charset="-34"/>
              </a:rPr>
              <a:t>พันธะสัญญาที่เมื่อลงมือปฏิบัติงานแล้ว หากเสียหายผู้ปฏิบัติต้องรับผิดรับโทษ หากเกิดผลดีผู้ปฏิบัติต้องรับชอบรับรางวัลประโยชน์</a:t>
            </a:r>
            <a:endParaRPr lang="th-TH" sz="48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16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55770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71414"/>
            <a:ext cx="8686800" cy="1143000"/>
          </a:xfrm>
        </p:spPr>
        <p:txBody>
          <a:bodyPr>
            <a:noAutofit/>
          </a:bodyPr>
          <a:lstStyle/>
          <a:p>
            <a:r>
              <a:rPr lang="th-TH" sz="6000" b="1" baseline="0" dirty="0" smtClean="0">
                <a:latin typeface="Cordia New" pitchFamily="34" charset="-34"/>
                <a:cs typeface="Cordia New" pitchFamily="34" charset="-34"/>
              </a:rPr>
              <a:t>ค. หลักในการออกแบบระบบบริหาร</a:t>
            </a:r>
            <a:endParaRPr lang="th-TH" sz="60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85818" y="928670"/>
            <a:ext cx="8858280" cy="5786454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AutoNum type="arabicParenBoth"/>
            </a:pPr>
            <a:r>
              <a:rPr lang="th-TH" sz="4400" b="1" baseline="0" dirty="0" smtClean="0">
                <a:latin typeface="Cordia New" pitchFamily="34" charset="-34"/>
                <a:cs typeface="Cordia New" pitchFamily="34" charset="-34"/>
              </a:rPr>
              <a:t>ความโปร่งใส (</a:t>
            </a:r>
            <a:r>
              <a:rPr lang="en-US" sz="4400" b="1" baseline="0" dirty="0" smtClean="0">
                <a:latin typeface="Cordia New" pitchFamily="34" charset="-34"/>
                <a:cs typeface="Cordia New" pitchFamily="34" charset="-34"/>
              </a:rPr>
              <a:t>transparency)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th-TH" sz="4400" b="1" baseline="0" dirty="0" smtClean="0">
                <a:latin typeface="Cordia New" pitchFamily="34" charset="-34"/>
                <a:cs typeface="Cordia New" pitchFamily="34" charset="-34"/>
              </a:rPr>
              <a:t>ไม่มีผลประโยชน์ทับซ้อน </a:t>
            </a:r>
            <a:r>
              <a:rPr lang="en-US" sz="4400" b="1" baseline="0" dirty="0" smtClean="0">
                <a:latin typeface="Cordia New" pitchFamily="34" charset="-34"/>
                <a:cs typeface="Cordia New" pitchFamily="34" charset="-34"/>
              </a:rPr>
              <a:t>(conflict of interest)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th-TH" sz="4400" b="1" baseline="0" dirty="0" smtClean="0">
                <a:latin typeface="Cordia New" pitchFamily="34" charset="-34"/>
                <a:cs typeface="Cordia New" pitchFamily="34" charset="-34"/>
              </a:rPr>
              <a:t>การบริหารความเสี่ยง (</a:t>
            </a:r>
            <a:r>
              <a:rPr lang="en-US" sz="4400" b="1" baseline="0" dirty="0" smtClean="0">
                <a:latin typeface="Cordia New" pitchFamily="34" charset="-34"/>
                <a:cs typeface="Cordia New" pitchFamily="34" charset="-34"/>
              </a:rPr>
              <a:t>risk management)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th-TH" sz="4400" b="1" baseline="0" dirty="0" smtClean="0">
                <a:latin typeface="Cordia New" pitchFamily="34" charset="-34"/>
                <a:cs typeface="Cordia New" pitchFamily="34" charset="-34"/>
              </a:rPr>
              <a:t>การตรวจสอบ </a:t>
            </a:r>
            <a:r>
              <a:rPr lang="en-US" sz="4400" b="1" baseline="0" dirty="0" smtClean="0">
                <a:latin typeface="Cordia New" pitchFamily="34" charset="-34"/>
                <a:cs typeface="Cordia New" pitchFamily="34" charset="-34"/>
              </a:rPr>
              <a:t>(audit)</a:t>
            </a:r>
            <a:endParaRPr lang="th-TH" sz="4400" b="1" baseline="0" dirty="0" smtClean="0">
              <a:latin typeface="Cordia New" pitchFamily="34" charset="-34"/>
              <a:cs typeface="Cordia New" pitchFamily="34" charset="-34"/>
            </a:endParaRP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th-TH" sz="4400" b="1" baseline="0" dirty="0" smtClean="0">
                <a:latin typeface="Cordia New" pitchFamily="34" charset="-34"/>
                <a:cs typeface="Cordia New" pitchFamily="34" charset="-34"/>
              </a:rPr>
              <a:t>ความรับผิดชอบต่อสังคม (</a:t>
            </a:r>
            <a:r>
              <a:rPr lang="en-US" sz="4400" b="1" baseline="0" dirty="0" smtClean="0">
                <a:latin typeface="Cordia New" pitchFamily="34" charset="-34"/>
                <a:cs typeface="Cordia New" pitchFamily="34" charset="-34"/>
              </a:rPr>
              <a:t>social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</a:rPr>
              <a:t> responsibility)</a:t>
            </a:r>
            <a:endParaRPr lang="th-TH" sz="44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17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87705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Autofit/>
          </a:bodyPr>
          <a:lstStyle/>
          <a:p>
            <a:r>
              <a:rPr lang="th-TH" sz="6600" b="1" u="sng" baseline="0" dirty="0" smtClean="0">
                <a:latin typeface="Cordia New" pitchFamily="34" charset="-34"/>
                <a:cs typeface="Cordia New" pitchFamily="34" charset="-34"/>
              </a:rPr>
              <a:t>โรงพยาบาลคุณภาพ</a:t>
            </a:r>
            <a:endParaRPr lang="th-TH" sz="6600" b="1" u="sng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14282" y="857256"/>
            <a:ext cx="8715436" cy="5929330"/>
          </a:xfrm>
        </p:spPr>
        <p:txBody>
          <a:bodyPr>
            <a:noAutofit/>
          </a:bodyPr>
          <a:lstStyle/>
          <a:p>
            <a:pPr marL="514350" indent="-514350">
              <a:buAutoNum type="thaiAlpha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มิติคุณภาพ</a:t>
            </a:r>
          </a:p>
          <a:p>
            <a:pPr marL="914400" lvl="1" indent="-514350">
              <a:buFont typeface="+mj-lt"/>
              <a:buAutoNum type="arabicPeriod"/>
            </a:pPr>
            <a:r>
              <a:rPr lang="th-TH" sz="3200" b="1" baseline="0" dirty="0" smtClean="0">
                <a:latin typeface="Cordia New" pitchFamily="34" charset="-34"/>
                <a:cs typeface="Cordia New" pitchFamily="34" charset="-34"/>
              </a:rPr>
              <a:t>คุณภาพในการบริหารโรงพยาบาล</a:t>
            </a:r>
          </a:p>
          <a:p>
            <a:pPr marL="914400" lvl="1" indent="-514350">
              <a:buFont typeface="+mj-lt"/>
              <a:buAutoNum type="arabicPeriod"/>
            </a:pPr>
            <a:r>
              <a:rPr lang="th-TH" sz="3200" b="1" baseline="0" dirty="0" smtClean="0">
                <a:latin typeface="Cordia New" pitchFamily="34" charset="-34"/>
                <a:cs typeface="Cordia New" pitchFamily="34" charset="-34"/>
              </a:rPr>
              <a:t>คุณภาพในการบริการสุขภาพ</a:t>
            </a:r>
          </a:p>
          <a:p>
            <a:pPr marL="914400" lvl="1" indent="-514350">
              <a:buFont typeface="+mj-lt"/>
              <a:buAutoNum type="arabicPeriod"/>
            </a:pPr>
            <a:r>
              <a:rPr lang="th-TH" sz="3200" b="1" baseline="0" dirty="0" smtClean="0">
                <a:latin typeface="Cordia New" pitchFamily="34" charset="-34"/>
                <a:cs typeface="Cordia New" pitchFamily="34" charset="-34"/>
              </a:rPr>
              <a:t>คุณภาพของบุคลากรและอุปกรณ์</a:t>
            </a:r>
          </a:p>
          <a:p>
            <a:pPr marL="514350" indent="-514350">
              <a:buFont typeface="+mj-lt"/>
              <a:buAutoNum type="thaiAlpha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การประกันคุณภาพ</a:t>
            </a:r>
          </a:p>
          <a:p>
            <a:pPr marL="914400" lvl="1" indent="-514350">
              <a:buFont typeface="+mj-lt"/>
              <a:buAutoNum type="arabicPeriod"/>
            </a:pPr>
            <a:r>
              <a:rPr lang="th-TH" sz="3200" b="1" baseline="0" dirty="0" smtClean="0">
                <a:latin typeface="Cordia New" pitchFamily="34" charset="-34"/>
                <a:cs typeface="Cordia New" pitchFamily="34" charset="-34"/>
              </a:rPr>
              <a:t>การประกันคุณภาพภายในองค์กร</a:t>
            </a:r>
          </a:p>
          <a:p>
            <a:pPr marL="914400" lvl="1" indent="-514350">
              <a:buFont typeface="+mj-lt"/>
              <a:buAutoNum type="arabicPeriod"/>
            </a:pPr>
            <a:r>
              <a:rPr lang="th-TH" sz="3200" b="1" baseline="0" dirty="0" smtClean="0">
                <a:latin typeface="Cordia New" pitchFamily="34" charset="-34"/>
                <a:cs typeface="Cordia New" pitchFamily="34" charset="-34"/>
              </a:rPr>
              <a:t>ระบบประกันคุณภาพระดับประเทศและระดับ</a:t>
            </a:r>
          </a:p>
          <a:p>
            <a:pPr marL="514350" indent="-514350">
              <a:buFont typeface="+mj-lt"/>
              <a:buAutoNum type="thaiAlpha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การศึกษาวิจัย</a:t>
            </a:r>
          </a:p>
          <a:p>
            <a:pPr marL="914400" lvl="1" indent="-514350">
              <a:buFont typeface="+mj-lt"/>
              <a:buAutoNum type="arabicPeriod"/>
            </a:pPr>
            <a:r>
              <a:rPr lang="th-TH" sz="3200" b="1" baseline="0" dirty="0" smtClean="0">
                <a:latin typeface="Cordia New" pitchFamily="34" charset="-34"/>
                <a:cs typeface="Cordia New" pitchFamily="34" charset="-34"/>
              </a:rPr>
              <a:t>การวิจัยเพื่อพัฒนาองค์กร</a:t>
            </a:r>
          </a:p>
          <a:p>
            <a:pPr marL="914400" lvl="1" indent="-514350">
              <a:buFont typeface="+mj-lt"/>
              <a:buAutoNum type="arabicPeriod"/>
            </a:pPr>
            <a:r>
              <a:rPr lang="th-TH" sz="3200" b="1" baseline="0" dirty="0" smtClean="0">
                <a:latin typeface="Cordia New" pitchFamily="34" charset="-34"/>
                <a:cs typeface="Cordia New" pitchFamily="34" charset="-34"/>
              </a:rPr>
              <a:t>การวิจัยเพื่อพัฒนางานประจำ</a:t>
            </a:r>
          </a:p>
          <a:p>
            <a:pPr marL="400050" lvl="1" indent="0">
              <a:buNone/>
            </a:pPr>
            <a:endParaRPr lang="th-TH" sz="32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18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7749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th-TH" sz="6000" b="1" u="sng" baseline="0" dirty="0" smtClean="0">
                <a:latin typeface="Cordia New" pitchFamily="34" charset="-34"/>
                <a:cs typeface="Cordia New" pitchFamily="34" charset="-34"/>
              </a:rPr>
              <a:t>ปรัชญาของเศรษฐกิจพอเพียง</a:t>
            </a:r>
            <a:endParaRPr lang="th-TH" sz="6000" b="1" u="sng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78647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50000"/>
              </a:lnSpc>
              <a:buAutoNum type="thaiAlphaPeriod"/>
            </a:pP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การเตรียมองค์กรก่อนนำปรัชญาฯ มาใช้</a:t>
            </a:r>
          </a:p>
          <a:p>
            <a:pPr marL="631825" lvl="1" indent="-360363">
              <a:lnSpc>
                <a:spcPct val="150000"/>
              </a:lnSpc>
              <a:buFont typeface="+mj-lt"/>
              <a:buAutoNum type="arabicParenR"/>
            </a:pPr>
            <a:r>
              <a:rPr lang="th-TH" sz="3600" b="1" u="sng" baseline="0" dirty="0" smtClean="0">
                <a:latin typeface="Cordia New" pitchFamily="34" charset="-34"/>
                <a:cs typeface="Cordia New" pitchFamily="34" charset="-34"/>
              </a:rPr>
              <a:t>เงื่อนไขคุณธรรม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เตรียมพื้นฐานจิตใจคนในองค์กรให้มีคุณธรรม โดยเฉพาะความซื่อสัตย์สุจริต</a:t>
            </a:r>
          </a:p>
          <a:p>
            <a:pPr marL="631825" lvl="1" indent="-360363">
              <a:lnSpc>
                <a:spcPct val="150000"/>
              </a:lnSpc>
              <a:buFont typeface="+mj-lt"/>
              <a:buAutoNum type="arabicParenR"/>
            </a:pPr>
            <a:r>
              <a:rPr lang="th-TH" sz="3600" b="1" u="sng" baseline="0" dirty="0" smtClean="0">
                <a:latin typeface="Cordia New" pitchFamily="34" charset="-34"/>
                <a:cs typeface="Cordia New" pitchFamily="34" charset="-34"/>
              </a:rPr>
              <a:t>เงื่อนไขหลักวิชา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ต้อง “รู้จริง” ในการนำวิชาการต่างๆ มาใช้ </a:t>
            </a:r>
            <a:b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ทั้งขั้นวางแผนและขั้นปฏิบัติ ทั้งในการบริหารองค์กรและ</a:t>
            </a:r>
            <a:b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การรักษาพยาบาลผู้ป่วยทุกราย</a:t>
            </a:r>
          </a:p>
          <a:p>
            <a:pPr marL="631825" lvl="1" indent="-360363">
              <a:lnSpc>
                <a:spcPct val="150000"/>
              </a:lnSpc>
              <a:buFont typeface="+mj-lt"/>
              <a:buAutoNum type="arabicParenR"/>
            </a:pPr>
            <a:r>
              <a:rPr lang="th-TH" sz="3600" b="1" u="sng" baseline="0" dirty="0" smtClean="0">
                <a:latin typeface="Cordia New" pitchFamily="34" charset="-34"/>
                <a:cs typeface="Cordia New" pitchFamily="34" charset="-34"/>
              </a:rPr>
              <a:t>เงื่อนไขการปฏิบัติตน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ต้องมีความเพียร – อดทน มีสติปัญญา </a:t>
            </a:r>
            <a:b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และมีความรอบคอบ</a:t>
            </a:r>
            <a:endParaRPr lang="th-TH" sz="36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19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98918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-32" y="-24"/>
            <a:ext cx="8858312" cy="1214446"/>
          </a:xfrm>
        </p:spPr>
        <p:txBody>
          <a:bodyPr>
            <a:normAutofit fontScale="90000"/>
          </a:bodyPr>
          <a:lstStyle/>
          <a:p>
            <a:pPr algn="l"/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ข. การสร้างความเข้มแข็ง (ภูมิคุ้มกัน) ทุกด้านแก่องค์กร</a:t>
            </a:r>
            <a:endParaRPr lang="th-TH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14282" y="928670"/>
            <a:ext cx="8929718" cy="571504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ภูมิคุ้มกันด้านวัตถุ (งบประมาณ – การเงิน – บัญชี – พัสดุ)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ภูมิคุ้มกันด้านสังคม (คุณธรรม – การศึกษาอบรม – สุขภาพ)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ภูมิคุ้มกันด้านสิ่งแวดล้อม (ความรู้และอุปนิสัย – การกำจัดขยะ)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ภูมิคุ้มกันด้านวัฒนธรรม (วัฒนธรรมไทย – เทศ – องค์กร)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* ร่วมกันวิเคราะห์ว่าในขณะนี้องค์กรมีสถานภาพภูมิคุ้มกันด้านวัตถุ   </a:t>
            </a:r>
            <a:br>
              <a:rPr lang="th-TH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  “เข้มแข็ง” หรือ “บกพร่อง” ด้านอื่นๆ ก็เช่นกัน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* หากพบว่าภูมิคุ้มกันด้านใดบกพร่อง ให้ร่วมกันฉีดวัคซีน (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ในรูป</a:t>
            </a: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โครงการ) </a:t>
            </a:r>
            <a:br>
              <a:rPr lang="th-TH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  เพิ่มภูมิคุ้มกันด้านนั้น โดยกำหนดตัวชี้วัดและเป้าหมายใน 1 ปี 2 ปี หรือ 3 ปี</a:t>
            </a:r>
            <a:endParaRPr lang="th-TH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20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87844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24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ค. การตัดสินใจโดยใช้หลักความพอเพียง 3 องค์ประกอบ</a:t>
            </a:r>
            <a:endParaRPr lang="th-TH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-32" y="1142984"/>
            <a:ext cx="9286940" cy="5715040"/>
          </a:xfrm>
        </p:spPr>
        <p:txBody>
          <a:bodyPr>
            <a:noAutofit/>
          </a:bodyPr>
          <a:lstStyle/>
          <a:p>
            <a:pPr marL="514350" indent="-514350">
              <a:spcBef>
                <a:spcPts val="3000"/>
              </a:spcBef>
              <a:buFont typeface="+mj-lt"/>
              <a:buAutoNum type="arabicParenR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ความพอประมาณตามอัตภาพ (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moderation at present situation)</a:t>
            </a:r>
          </a:p>
          <a:p>
            <a:pPr marL="514350" indent="-514350">
              <a:spcBef>
                <a:spcPts val="3000"/>
              </a:spcBef>
              <a:buFont typeface="+mj-lt"/>
              <a:buAutoNum type="arabicParenR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ความมีเหตุผล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(reasonableness)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 ตามหลักวิชา – ตามหลักกฎหมาย – ตามกฎเกณฑ์คุณธรรม</a:t>
            </a:r>
          </a:p>
          <a:p>
            <a:pPr marL="514350" indent="-514350">
              <a:spcBef>
                <a:spcPts val="3000"/>
              </a:spcBef>
              <a:buFont typeface="+mj-lt"/>
              <a:buAutoNum type="arabicParenR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คำนึงถึงผลกระทบต่อภูมิคุ้มกันทั้ง 4 ด้าน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(prudence)</a:t>
            </a:r>
            <a:endParaRPr lang="th-TH" sz="3600" b="1" baseline="0" dirty="0" smtClean="0">
              <a:latin typeface="Cordia New" pitchFamily="34" charset="-34"/>
              <a:cs typeface="Cordia New" pitchFamily="34" charset="-34"/>
            </a:endParaRPr>
          </a:p>
          <a:p>
            <a:pPr marL="0" indent="0">
              <a:spcBef>
                <a:spcPts val="3000"/>
              </a:spcBef>
              <a:buNone/>
            </a:pP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* หลักการตัดสินใจนี้ใช้ได้ ทั้งเจ้าของ – ฝ่ายนโยบาย – ฝ่ายบริหาร และ</a:t>
            </a:r>
            <a:br>
              <a:rPr lang="th-TH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ฝ่ายปฏิบัติ ใช้ได้ทั้งที่เกี่ยวกับงานในหน้าที่ หรือเรื่องส่วนตัว</a:t>
            </a:r>
            <a:endParaRPr lang="th-TH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21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995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438" y="71414"/>
            <a:ext cx="9001156" cy="1143008"/>
          </a:xfrm>
          <a:ln cmpd="thickThin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th-TH" sz="7200" b="1" baseline="0" dirty="0" smtClean="0">
                <a:latin typeface="Cordia New" pitchFamily="34" charset="-34"/>
                <a:cs typeface="Cordia New" pitchFamily="34" charset="-34"/>
              </a:rPr>
              <a:t>โรงพยาบาลคุณธรรม</a:t>
            </a:r>
            <a:endParaRPr lang="th-TH" sz="72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28614" y="1285860"/>
            <a:ext cx="9015386" cy="55721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ก. วัตถุประสงค์</a:t>
            </a:r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3600" b="1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“สร้างคนดี – มีน้ำใจ ให้มีอยู่ทั่วโรงพยาบาล”</a:t>
            </a:r>
          </a:p>
          <a:p>
            <a:pPr marL="0" indent="0">
              <a:buNone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ข. หลักปฏิบัติ 6 ขั้นตอน</a:t>
            </a:r>
          </a:p>
          <a:p>
            <a:pPr marL="0" indent="0">
              <a:buNone/>
            </a:pPr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    </a:t>
            </a:r>
            <a:r>
              <a:rPr lang="th-TH" sz="3600" b="1" u="sng" baseline="0" dirty="0" smtClean="0">
                <a:latin typeface="Cordia New" pitchFamily="34" charset="-34"/>
                <a:cs typeface="Cordia New" pitchFamily="34" charset="-34"/>
              </a:rPr>
              <a:t>ขั้นตอนที่ 1 </a:t>
            </a:r>
            <a:r>
              <a:rPr lang="en-US" sz="36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ปลุกเร้าความคิดและความปรารถนาให้ทุกคน</a:t>
            </a:r>
            <a:b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ทุกภาคส่วนในโรงพยาบาลร่วมมือร่วมใจกันเปลี่ยนแปลงให้เกิด “โรงพยาบาลคุณธรรม”</a:t>
            </a:r>
          </a:p>
          <a:p>
            <a:pPr marL="0" indent="0">
              <a:buNone/>
            </a:pPr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   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วิธีการ	1 การพูดคุย – พบปะหารือ</a:t>
            </a:r>
          </a:p>
          <a:p>
            <a:pPr marL="0" indent="0">
              <a:buNone/>
            </a:pPr>
            <a:r>
              <a:rPr lang="th-TH" sz="3600" b="1" baseline="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	2. การบรรยายและนำเสนอตัวอย่าง</a:t>
            </a:r>
          </a:p>
          <a:p>
            <a:pPr marL="0" indent="0">
              <a:buNone/>
            </a:pPr>
            <a:r>
              <a:rPr lang="th-TH" sz="3600" b="1" baseline="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	3. การศึกษาดูงาน</a:t>
            </a:r>
          </a:p>
          <a:p>
            <a:pPr marL="0" indent="0">
              <a:buNone/>
            </a:pPr>
            <a:r>
              <a:rPr lang="th-TH" sz="3600" b="1" baseline="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	4. อื่นๆ</a:t>
            </a:r>
            <a:endParaRPr lang="th-TH" sz="36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22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26372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58824" y="125760"/>
            <a:ext cx="8229600" cy="1143000"/>
          </a:xfrm>
        </p:spPr>
        <p:txBody>
          <a:bodyPr/>
          <a:lstStyle/>
          <a:p>
            <a:pPr algn="l"/>
            <a:r>
              <a:rPr lang="th-TH" b="1" u="sng" baseline="0" dirty="0" smtClean="0">
                <a:latin typeface="Cordia New" pitchFamily="34" charset="-34"/>
                <a:cs typeface="Cordia New" pitchFamily="34" charset="-34"/>
              </a:rPr>
              <a:t>ขั้นตอนที่ 2 </a:t>
            </a:r>
            <a:r>
              <a:rPr lang="en-US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สร้างบัญชีพฤติกรรม 2 บัญชี</a:t>
            </a:r>
            <a:endParaRPr lang="th-TH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7504" y="1027468"/>
            <a:ext cx="9001156" cy="5857916"/>
          </a:xfrm>
        </p:spPr>
        <p:txBody>
          <a:bodyPr>
            <a:normAutofit/>
          </a:bodyPr>
          <a:lstStyle/>
          <a:p>
            <a:pPr marL="361950" indent="-361950">
              <a:spcBef>
                <a:spcPts val="1800"/>
              </a:spcBef>
              <a:buFont typeface="+mj-lt"/>
              <a:buAutoNum type="arabic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ใช้วิธีประชุม – ระดมสมองจากทุกคนทุกภาคส่วน โดยให้</a:t>
            </a:r>
            <a:b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ทุกคนออกความเห็นโดยเสรี เช่น แจกกระดาษเปล่าให้ทุกคนเขียนความเห็น แล้วรวบรวมทุกความเห็นเป็นความเห็นร่วม</a:t>
            </a:r>
          </a:p>
          <a:p>
            <a:pPr marL="361950" indent="-361950">
              <a:spcBef>
                <a:spcPts val="1800"/>
              </a:spcBef>
              <a:buFont typeface="+mj-lt"/>
              <a:buAutoNum type="arabic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ทำบัญชีที่ 1 โดยให้ทุกคนนึกย้อนไป 2-3 ปี ว่ามีพฤติกรรมไม่พึงประสงค์ใดบ้าง ไม่ต้องระบุผู้กระทำ แล้วรวบรวมเป็นบัญชีที่ 1 ซึ่งทุกคนจะมองเห็น “ข้อบกพร่อง” ได้ครบทั้งองค์กร</a:t>
            </a:r>
          </a:p>
          <a:p>
            <a:pPr marL="361950" indent="-361950">
              <a:spcBef>
                <a:spcPts val="1800"/>
              </a:spcBef>
              <a:buFont typeface="+mj-lt"/>
              <a:buAutoNum type="arabicPeriod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ทำบัญชีที่ 2 โดยให้ทุกคนมองไปข้างหน้า 1 ปี ว่าปรารถนาจะเห็น “พฤติกรรมที่พึงประสงค์” ใดบ้างในโรงพยาบาล </a:t>
            </a:r>
          </a:p>
          <a:p>
            <a:pPr marL="361950" indent="-361950">
              <a:spcBef>
                <a:spcPts val="0"/>
              </a:spcBef>
              <a:buNone/>
            </a:pPr>
            <a:r>
              <a:rPr lang="th-TH" sz="36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   </a:t>
            </a: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บัญชีนี้จะทำให้ทุกคนมองเห็น “ความปรารถนาร่วม” ทั้งองค์กร</a:t>
            </a:r>
            <a:endParaRPr lang="th-TH" sz="36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23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69018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14282" y="285728"/>
            <a:ext cx="8929718" cy="6429420"/>
          </a:xfrm>
        </p:spPr>
        <p:txBody>
          <a:bodyPr>
            <a:no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th-TH" sz="4000" b="1" u="sng" baseline="0" dirty="0" smtClean="0">
                <a:latin typeface="Cordia New" pitchFamily="34" charset="-34"/>
                <a:cs typeface="Cordia New" pitchFamily="34" charset="-34"/>
              </a:rPr>
              <a:t>ขั้นตอนที่ 3 </a:t>
            </a:r>
            <a:r>
              <a:rPr lang="en-US" sz="40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ร่วมกันระบุ “คุณธรรมหลัก 3 ประการ” </a:t>
            </a:r>
            <a:b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ที่ทุกคนทุกภาคส่วนจะนำไปเป็นหลักเพื่อกำหนดนโยบายและแนวปฏิบัติใน 1 ปี ข้างหน้า แล้วเชื่อว่าจะ </a:t>
            </a:r>
          </a:p>
          <a:p>
            <a:pPr marL="914400" lvl="1" indent="-514350">
              <a:spcBef>
                <a:spcPts val="1800"/>
              </a:spcBef>
              <a:buFont typeface="+mj-lt"/>
              <a:buAutoNum type="arabicPeriod"/>
            </a:pP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ลดพฤติกรรมที่ไม่พึงประสงค์</a:t>
            </a:r>
          </a:p>
          <a:p>
            <a:pPr marL="914400" lvl="1" indent="-514350">
              <a:spcBef>
                <a:spcPts val="1800"/>
              </a:spcBef>
              <a:buFont typeface="+mj-lt"/>
              <a:buAutoNum type="arabicPeriod"/>
            </a:pP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เพิ่มพฤติกรรมที่พึงประสงค์ </a:t>
            </a:r>
            <a:endParaRPr lang="th-TH" sz="4000" b="1" dirty="0">
              <a:latin typeface="Cordia New" pitchFamily="34" charset="-34"/>
              <a:cs typeface="Cordia New" pitchFamily="34" charset="-34"/>
            </a:endParaRPr>
          </a:p>
          <a:p>
            <a:pPr marL="0" lvl="1" indent="400050">
              <a:spcBef>
                <a:spcPts val="1800"/>
              </a:spcBef>
              <a:buNone/>
            </a:pP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ใช้วิธีให้ทุกคนเขียนลงบนแผ่นกระดาษ แล้วรวบรวมคุณธรรมที่เสียงส่วนใหญ่เห็นว่าสำคัญ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อาจออกความเห็นหนึ่งหรือสองรอบก็ได้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 จนได้ครบ 3 คุณธรรม </a:t>
            </a:r>
            <a:br>
              <a:rPr lang="th-TH" sz="4000" b="1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เช่น (</a:t>
            </a:r>
            <a:r>
              <a:rPr lang="th-TH" sz="4000" b="1" dirty="0">
                <a:latin typeface="Cordia New" pitchFamily="34" charset="-34"/>
                <a:cs typeface="Cordia New" pitchFamily="34" charset="-34"/>
              </a:rPr>
              <a:t>1) ซื่อสัตย์ (2) รับผิดชอบ (3) มี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น้ำใจ</a:t>
            </a:r>
            <a:endParaRPr lang="th-TH" sz="4000" b="1" baseline="0" dirty="0" smtClean="0">
              <a:latin typeface="Cordia New" pitchFamily="34" charset="-34"/>
              <a:cs typeface="Cordia New" pitchFamily="34" charset="-34"/>
            </a:endParaRPr>
          </a:p>
          <a:p>
            <a:pPr>
              <a:spcBef>
                <a:spcPts val="1800"/>
              </a:spcBef>
            </a:pPr>
            <a:endParaRPr lang="th-TH" sz="40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24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312111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76" y="214290"/>
            <a:ext cx="8715404" cy="1500198"/>
          </a:xfrm>
        </p:spPr>
        <p:txBody>
          <a:bodyPr>
            <a:normAutofit fontScale="90000"/>
          </a:bodyPr>
          <a:lstStyle/>
          <a:p>
            <a:pPr algn="l"/>
            <a:r>
              <a:rPr lang="th-TH" b="1" u="sng" baseline="0" dirty="0" smtClean="0">
                <a:latin typeface="Cordia New" pitchFamily="34" charset="-34"/>
                <a:cs typeface="Cordia New" pitchFamily="34" charset="-34"/>
              </a:rPr>
              <a:t>ขั้นตอนที่ 4 </a:t>
            </a:r>
            <a:r>
              <a:rPr lang="en-US" b="1" baseline="0" dirty="0" smtClean="0">
                <a:latin typeface="Cordia New" pitchFamily="34" charset="-34"/>
                <a:cs typeface="Cordia New" pitchFamily="34" charset="-34"/>
              </a:rPr>
              <a:t>:</a:t>
            </a:r>
            <a:r>
              <a:rPr lang="th-TH" b="1" baseline="0" dirty="0" smtClean="0">
                <a:latin typeface="Cordia New" pitchFamily="34" charset="-34"/>
                <a:cs typeface="Cordia New" pitchFamily="34" charset="-34"/>
              </a:rPr>
              <a:t> แปลงคุณธรรม 3 ประการเป็นพฤติกรรม โดยสมาชิกในแต่ละภาคส่วนร่วมกำหนดกันเอง</a:t>
            </a:r>
            <a:endParaRPr lang="th-TH" b="1" baseline="0" dirty="0">
              <a:latin typeface="Cordia New" pitchFamily="34" charset="-34"/>
              <a:cs typeface="Cordia New" pitchFamily="34" charset="-34"/>
            </a:endParaRPr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42844" y="1643050"/>
          <a:ext cx="8715435" cy="46434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43087"/>
                <a:gridCol w="1743087"/>
                <a:gridCol w="1743087"/>
                <a:gridCol w="1743087"/>
                <a:gridCol w="1743087"/>
              </a:tblGrid>
              <a:tr h="1160868">
                <a:tc>
                  <a:txBody>
                    <a:bodyPr/>
                    <a:lstStyle/>
                    <a:p>
                      <a:pPr algn="ctr"/>
                      <a:endParaRPr lang="th-TH" sz="36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/>
                        <a:t>ผู้บริหาร</a:t>
                      </a:r>
                      <a:endParaRPr lang="th-TH" sz="36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/>
                        <a:t>แพทย์</a:t>
                      </a:r>
                      <a:endParaRPr lang="th-TH" sz="36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/>
                        <a:t>พยาบาล</a:t>
                      </a:r>
                      <a:endParaRPr lang="th-TH" sz="36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/>
                        <a:t>ฯลฯ</a:t>
                      </a:r>
                      <a:endParaRPr lang="th-TH" sz="36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160868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/>
                        <a:t>ซื่อสัตย์</a:t>
                      </a:r>
                      <a:endParaRPr lang="th-TH" sz="36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b="1"/>
                    </a:p>
                  </a:txBody>
                  <a:tcPr/>
                </a:tc>
              </a:tr>
              <a:tr h="1160868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/>
                        <a:t>รับผิดชอบ</a:t>
                      </a:r>
                      <a:endParaRPr lang="th-TH" sz="36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b="1"/>
                    </a:p>
                  </a:txBody>
                  <a:tcPr/>
                </a:tc>
              </a:tr>
              <a:tr h="1160868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/>
                        <a:t>มีน้ำใจ</a:t>
                      </a:r>
                      <a:endParaRPr lang="th-TH" sz="36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25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34226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28614" y="142852"/>
            <a:ext cx="8943980" cy="650085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h-TH" sz="4000" b="1" u="sng" baseline="0" dirty="0" smtClean="0">
                <a:latin typeface="Cordia New" pitchFamily="34" charset="-34"/>
                <a:cs typeface="Cordia New" pitchFamily="34" charset="-34"/>
              </a:rPr>
              <a:t>ขั้นตอนที่ 5 </a:t>
            </a:r>
            <a:r>
              <a:rPr lang="en-US" sz="4000" b="1" baseline="0" dirty="0" smtClean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แต่ละภาคส่วนประกาศเจตนารมณ์ (หรือปฏิญญา) แล้วลงมือปฏิบัติแต่ละโครงการ (นโยบาย – </a:t>
            </a:r>
            <a:b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4000" b="1" baseline="0" dirty="0" smtClean="0">
                <a:latin typeface="Cordia New" pitchFamily="34" charset="-34"/>
                <a:cs typeface="Cordia New" pitchFamily="34" charset="-34"/>
              </a:rPr>
              <a:t>แนวปฏิบัติ) จนครบปี</a:t>
            </a:r>
          </a:p>
          <a:p>
            <a:pPr marL="914400" lvl="1" indent="-514350">
              <a:lnSpc>
                <a:spcPct val="150000"/>
              </a:lnSpc>
              <a:buAutoNum type="arabicParenBoth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ประชุมใหญ่ของโรงพยาบาล ให้ทุกภาคส่วนขึ้นประกาศข้อตกลงภายในภาคส่วนของตนเพื่อให้ทุกคนในโรงพยาบาลได้รับรู้</a:t>
            </a:r>
          </a:p>
          <a:p>
            <a:pPr marL="914400" lvl="1" indent="-514350">
              <a:lnSpc>
                <a:spcPct val="150000"/>
              </a:lnSpc>
              <a:buAutoNum type="arabicParenBoth"/>
            </a:pPr>
            <a:r>
              <a:rPr lang="th-TH" sz="3600" b="1" baseline="0" dirty="0" smtClean="0">
                <a:latin typeface="Cordia New" pitchFamily="34" charset="-34"/>
                <a:cs typeface="Cordia New" pitchFamily="34" charset="-34"/>
              </a:rPr>
              <a:t>ลงมือปฏิบัติ - อาจกำหนดตัวชี้วัดและเป้าหมายด้วยก็ได้</a:t>
            </a:r>
            <a:endParaRPr lang="th-TH" sz="36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26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39364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496" y="384526"/>
            <a:ext cx="9001156" cy="650085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th-TH" sz="4300" b="1" u="sng" baseline="0" dirty="0" smtClean="0">
                <a:latin typeface="Cordia New" pitchFamily="34" charset="-34"/>
                <a:cs typeface="Cordia New" pitchFamily="34" charset="-34"/>
              </a:rPr>
              <a:t>ขั้นตอนที่ 6 </a:t>
            </a:r>
            <a:r>
              <a:rPr lang="en-US" sz="4300" b="1" baseline="0" dirty="0" smtClean="0">
                <a:latin typeface="Cordia New" pitchFamily="34" charset="-34"/>
                <a:cs typeface="Cordia New" pitchFamily="34" charset="-34"/>
              </a:rPr>
              <a:t>:</a:t>
            </a:r>
            <a:r>
              <a:rPr lang="th-TH" sz="4300" b="1" baseline="0" dirty="0" smtClean="0">
                <a:latin typeface="Cordia New" pitchFamily="34" charset="-34"/>
                <a:cs typeface="Cordia New" pitchFamily="34" charset="-34"/>
              </a:rPr>
              <a:t> ประเมินและเริ่มวงรอบใหม่สำหรับปีถัดไป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th-TH" sz="4100" b="1" baseline="0" dirty="0" smtClean="0">
                <a:latin typeface="Cordia New" pitchFamily="34" charset="-34"/>
                <a:cs typeface="Cordia New" pitchFamily="34" charset="-34"/>
              </a:rPr>
              <a:t>แต่ละภาคส่วนประเมินการเปลี่ยนแปลงภายในภาคส่วน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th-TH" sz="4100" b="1" baseline="0" dirty="0" smtClean="0">
                <a:latin typeface="Cordia New" pitchFamily="34" charset="-34"/>
                <a:cs typeface="Cordia New" pitchFamily="34" charset="-34"/>
              </a:rPr>
              <a:t>ผู้บริหารประเมินการเปลี่ยนแปลงภาพรวมของโรงพยาบาล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th-TH" sz="4100" b="1" baseline="0" dirty="0" smtClean="0">
                <a:latin typeface="Cordia New" pitchFamily="34" charset="-34"/>
                <a:cs typeface="Cordia New" pitchFamily="34" charset="-34"/>
              </a:rPr>
              <a:t>นำผลที่ได้มาวิเคราะห์เพื่อปรับปรุง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th-TH" sz="4100" b="1" baseline="0" dirty="0" smtClean="0">
                <a:latin typeface="Cordia New" pitchFamily="34" charset="-34"/>
                <a:cs typeface="Cordia New" pitchFamily="34" charset="-34"/>
              </a:rPr>
              <a:t>เริ่มวงจรใหม่สำหรับปีต่อไป</a:t>
            </a:r>
            <a:endParaRPr lang="th-TH" sz="4100" b="1" baseline="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27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07621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5904656"/>
          </a:xfrm>
        </p:spPr>
        <p:txBody>
          <a:bodyPr/>
          <a:lstStyle/>
          <a:p>
            <a:pPr marL="0" indent="0" algn="ctr">
              <a:buNone/>
            </a:pPr>
            <a:endParaRPr lang="th-TH" sz="7000" b="1" dirty="0" smtClean="0">
              <a:latin typeface="Cordia New" pitchFamily="34" charset="-34"/>
              <a:cs typeface="Cordia New" pitchFamily="34" charset="-34"/>
            </a:endParaRPr>
          </a:p>
          <a:p>
            <a:pPr marL="0" indent="0" algn="ctr">
              <a:buNone/>
            </a:pPr>
            <a:r>
              <a:rPr lang="th-TH" sz="9000" b="1" dirty="0" smtClean="0">
                <a:latin typeface="Cordia New" pitchFamily="34" charset="-34"/>
                <a:cs typeface="Cordia New" pitchFamily="34" charset="-34"/>
              </a:rPr>
              <a:t>“</a:t>
            </a:r>
            <a:r>
              <a:rPr lang="th-TH" sz="9000" b="1" dirty="0">
                <a:latin typeface="Cordia New" pitchFamily="34" charset="-34"/>
                <a:cs typeface="Cordia New" pitchFamily="34" charset="-34"/>
              </a:rPr>
              <a:t>ทำดีไม่มีพอ</a:t>
            </a:r>
            <a:r>
              <a:rPr lang="th-TH" sz="9000" b="1" dirty="0" smtClean="0">
                <a:latin typeface="Cordia New" pitchFamily="34" charset="-34"/>
                <a:cs typeface="Cordia New" pitchFamily="34" charset="-34"/>
              </a:rPr>
              <a:t>”</a:t>
            </a:r>
          </a:p>
          <a:p>
            <a:pPr marL="0" indent="0" algn="r">
              <a:buNone/>
            </a:pPr>
            <a:endParaRPr lang="th-TH" sz="7000" b="1" dirty="0" smtClean="0">
              <a:latin typeface="Cordia New" pitchFamily="34" charset="-34"/>
              <a:cs typeface="Cordia New" pitchFamily="34" charset="-34"/>
            </a:endParaRPr>
          </a:p>
          <a:p>
            <a:pPr marL="0" indent="0" algn="r">
              <a:buNone/>
            </a:pPr>
            <a:r>
              <a:rPr lang="th-TH" sz="70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7000" b="1" dirty="0">
                <a:latin typeface="Cordia New" pitchFamily="34" charset="-34"/>
                <a:cs typeface="Cordia New" pitchFamily="34" charset="-34"/>
              </a:rPr>
              <a:t/>
            </a:r>
            <a:br>
              <a:rPr lang="th-TH" sz="7000" b="1" dirty="0">
                <a:latin typeface="Cordia New" pitchFamily="34" charset="-34"/>
                <a:cs typeface="Cordia New" pitchFamily="34" charset="-34"/>
              </a:rPr>
            </a:br>
            <a:r>
              <a:rPr lang="th-TH" b="1" dirty="0">
                <a:latin typeface="Cordia New" pitchFamily="34" charset="-34"/>
                <a:cs typeface="Cordia New" pitchFamily="34" charset="-34"/>
              </a:rPr>
              <a:t>(สมเด็จพระญาณสังวรฯ)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0EF03-7B44-4F7F-B99A-9CE9C0493BD7}" type="slidenum">
              <a:rPr lang="th-TH" smtClean="0"/>
              <a:pPr/>
              <a:t>28</a:t>
            </a:fld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26554" y="404664"/>
            <a:ext cx="8856984" cy="5904656"/>
          </a:xfrm>
          <a:prstGeom prst="rect">
            <a:avLst/>
          </a:prstGeom>
          <a:noFill/>
          <a:ln w="47625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1323759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1289</Words>
  <Application>Microsoft Office PowerPoint</Application>
  <PresentationFormat>นำเสนอทางหน้าจอ (4:3)</PresentationFormat>
  <Paragraphs>207</Paragraphs>
  <Slides>28</Slides>
  <Notes>3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28</vt:i4>
      </vt:variant>
    </vt:vector>
  </HeadingPairs>
  <TitlesOfParts>
    <vt:vector size="29" baseType="lpstr">
      <vt:lpstr>ชุดรูปแบบของ Office</vt:lpstr>
      <vt:lpstr>ประวัติศาสตร์ยุครัตนโกสินทร์</vt:lpstr>
      <vt:lpstr>อัตลักษณ์ชาวสยาม : หรรษา - อารี</vt:lpstr>
      <vt:lpstr>ล้นเกล้ารัชกาลที่ 5 กับการศึกษาเพื่อสร้างชาติ</vt:lpstr>
      <vt:lpstr>ความรู้กับคุณธรรมจะต้องเป็นเรื่องเดียวกัน</vt:lpstr>
      <vt:lpstr>งานนำเสนอ PowerPoint</vt:lpstr>
      <vt:lpstr>พระบรมราโชวาท (พระราชทานเพื่อเชิญลงพิมพ์ในหนังสือวันเด็กประจำปี 2530)</vt:lpstr>
      <vt:lpstr>โรงเรียนคุณธรรมจริยธรรม</vt:lpstr>
      <vt:lpstr>จากโรงเรียนคุณธรรม 2555 - 2559</vt:lpstr>
      <vt:lpstr>การเปลี่ยนแปลง  (นำเสนอโดยนักวิชาการจาก มศว. เมื่อวันที่ 17 พ.ย.2558) ในโรงเรียนคุณธรรม</vt:lpstr>
      <vt:lpstr>งานนำเสนอ PowerPoint</vt:lpstr>
      <vt:lpstr>ผลการเรียน</vt:lpstr>
      <vt:lpstr>งานนำเสนอ PowerPoint</vt:lpstr>
      <vt:lpstr>แนวคิดในการบริหารโรงพยาบาล</vt:lpstr>
      <vt:lpstr>ระบบธรรมาภิบาล</vt:lpstr>
      <vt:lpstr>ข. โครงสร้างธรรมาภิบาล</vt:lpstr>
      <vt:lpstr>งานนำเสนอ PowerPoint</vt:lpstr>
      <vt:lpstr>ค. หลักในการออกแบบระบบบริหาร</vt:lpstr>
      <vt:lpstr>โรงพยาบาลคุณภาพ</vt:lpstr>
      <vt:lpstr>ปรัชญาของเศรษฐกิจพอเพียง</vt:lpstr>
      <vt:lpstr>ข. การสร้างความเข้มแข็ง (ภูมิคุ้มกัน) ทุกด้านแก่องค์กร</vt:lpstr>
      <vt:lpstr>ค. การตัดสินใจโดยใช้หลักความพอเพียง 3 องค์ประกอบ</vt:lpstr>
      <vt:lpstr>โรงพยาบาลคุณธรรม</vt:lpstr>
      <vt:lpstr>ขั้นตอนที่ 2 : สร้างบัญชีพฤติกรรม 2 บัญชี</vt:lpstr>
      <vt:lpstr>งานนำเสนอ PowerPoint</vt:lpstr>
      <vt:lpstr>ขั้นตอนที่ 4 : แปลงคุณธรรม 3 ประการเป็นพฤติกรรม โดยสมาชิกในแต่ละภาคส่วนร่วมกำหนดกันเอง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ประวัติศาสตร์ยุครัตนโกสินทร์</dc:title>
  <dc:creator>Dell</dc:creator>
  <cp:lastModifiedBy>plan1</cp:lastModifiedBy>
  <cp:revision>2</cp:revision>
  <dcterms:created xsi:type="dcterms:W3CDTF">2016-02-10T05:54:19Z</dcterms:created>
  <dcterms:modified xsi:type="dcterms:W3CDTF">2016-02-23T04:41:25Z</dcterms:modified>
</cp:coreProperties>
</file>